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  <a:srgbClr val="006595"/>
    <a:srgbClr val="66B360"/>
    <a:srgbClr val="016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90" autoAdjust="0"/>
  </p:normalViewPr>
  <p:slideViewPr>
    <p:cSldViewPr snapToGrid="0">
      <p:cViewPr>
        <p:scale>
          <a:sx n="95" d="100"/>
          <a:sy n="95" d="100"/>
        </p:scale>
        <p:origin x="-360" y="-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85A8F-6A43-44BD-BC15-1F7FDD9B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9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4A6D6-9191-46BB-B877-AF4E8FBADAD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58DA-4607-4317-BE75-C6E570B6D8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58DA-4607-4317-BE75-C6E570B6D84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02756" indent="-270291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1164" indent="-216233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13629" indent="-216233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1946095" indent="-216233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378560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811026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243491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675957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8BA72269-8CDA-4086-A29F-20792C48CB1F}" type="slidenum">
              <a:rPr lang="en-US" altLang="en-US" sz="1100"/>
              <a:pPr/>
              <a:t>4</a:t>
            </a:fld>
            <a:endParaRPr lang="en-US" altLang="en-US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02756" indent="-270291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1164" indent="-216233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13629" indent="-216233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1946095" indent="-216233" defTabSz="90097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378560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811026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243491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675957" indent="-216233" defTabSz="9009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AFF0F09F-A70A-46B5-8538-3431F488363D}" type="slidenum">
              <a:rPr lang="en-US" altLang="en-US" sz="1100"/>
              <a:pPr/>
              <a:t>6</a:t>
            </a:fld>
            <a:endParaRPr lang="en-US" altLang="en-US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4"/>
          <a:stretch/>
        </p:blipFill>
        <p:spPr>
          <a:xfrm>
            <a:off x="0" y="0"/>
            <a:ext cx="9143999" cy="4626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07" y="156039"/>
            <a:ext cx="8458200" cy="6781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>
            <a:noAutofit/>
          </a:bodyPr>
          <a:lstStyle>
            <a:lvl1pPr algn="ctr">
              <a:defRPr sz="4000" b="1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434" y="906245"/>
            <a:ext cx="8506146" cy="10107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>
            <a:normAutofit/>
          </a:bodyPr>
          <a:lstStyle>
            <a:lvl1pPr marL="0" indent="0" algn="ctr">
              <a:buNone/>
              <a:defRPr sz="3000" cap="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628033"/>
            <a:ext cx="9144000" cy="0"/>
          </a:xfrm>
          <a:prstGeom prst="line">
            <a:avLst/>
          </a:prstGeom>
          <a:ln w="38100">
            <a:solidFill>
              <a:srgbClr val="102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19" y="4338724"/>
            <a:ext cx="648424" cy="643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4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552286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738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77340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64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45011" cy="10060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76987"/>
          </a:xfrm>
          <a:noFill/>
        </p:spPr>
        <p:txBody>
          <a:bodyPr/>
          <a:lstStyle>
            <a:lvl1pPr>
              <a:defRPr>
                <a:solidFill>
                  <a:srgbClr val="10253F"/>
                </a:solidFill>
              </a:defRPr>
            </a:lvl1pPr>
            <a:lvl2pPr>
              <a:defRPr>
                <a:solidFill>
                  <a:srgbClr val="10253F"/>
                </a:solidFill>
              </a:defRPr>
            </a:lvl2pPr>
            <a:lvl3pPr>
              <a:defRPr>
                <a:solidFill>
                  <a:srgbClr val="10253F"/>
                </a:solidFill>
              </a:defRPr>
            </a:lvl3pPr>
            <a:lvl4pPr>
              <a:defRPr>
                <a:solidFill>
                  <a:srgbClr val="10253F"/>
                </a:solidFill>
              </a:defRPr>
            </a:lvl4pPr>
            <a:lvl5pPr>
              <a:defRPr>
                <a:solidFill>
                  <a:srgbClr val="1025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5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45011" cy="10060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76987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11" y="3382230"/>
            <a:ext cx="7772400" cy="10215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all">
                <a:solidFill>
                  <a:srgbClr val="10253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11" y="225709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0253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6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5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8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77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63375"/>
            <a:ext cx="9144000" cy="3565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47304"/>
            <a:ext cx="9144000" cy="496196"/>
          </a:xfrm>
          <a:prstGeom prst="rect">
            <a:avLst/>
          </a:prstGeom>
          <a:solidFill>
            <a:srgbClr val="66B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34737" cy="10060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846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4628033"/>
            <a:ext cx="9144000" cy="0"/>
          </a:xfrm>
          <a:prstGeom prst="line">
            <a:avLst/>
          </a:prstGeom>
          <a:ln w="38100">
            <a:solidFill>
              <a:srgbClr val="102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424576" y="4706083"/>
            <a:ext cx="4976117" cy="3265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800" b="1" dirty="0">
                <a:solidFill>
                  <a:prstClr val="white"/>
                </a:solidFill>
              </a:rPr>
              <a:t>2017 ITRC Annual Meeting • New Orleans, Louisiana • March 27-30, 2017 </a:t>
            </a:r>
          </a:p>
          <a:p>
            <a:pPr algn="l">
              <a:defRPr/>
            </a:pPr>
            <a:r>
              <a:rPr lang="en-US" sz="800" dirty="0">
                <a:solidFill>
                  <a:prstClr val="white"/>
                </a:solidFill>
              </a:rPr>
              <a:t>Advancing </a:t>
            </a:r>
            <a:r>
              <a:rPr lang="en-US" sz="800">
                <a:solidFill>
                  <a:prstClr val="white"/>
                </a:solidFill>
              </a:rPr>
              <a:t>Environmental Partnerships  </a:t>
            </a:r>
            <a:r>
              <a:rPr lang="en-US" sz="800" dirty="0">
                <a:solidFill>
                  <a:prstClr val="white"/>
                </a:solidFill>
              </a:rPr>
              <a:t>www.itrcweb.org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19" y="4338724"/>
            <a:ext cx="648424" cy="643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097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 cap="all" baseline="0">
          <a:solidFill>
            <a:schemeClr val="bg1"/>
          </a:solidFill>
          <a:effectLst/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2017 ITRC Annual Meeting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PFAS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Team Update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653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8566"/>
            <a:ext cx="7772400" cy="8001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>
                <a:latin typeface="+mn-lt"/>
              </a:rPr>
              <a:t>PFAS Team Overview</a:t>
            </a:r>
            <a:endParaRPr lang="en-US" sz="4000" dirty="0">
              <a:latin typeface="+mn-lt"/>
            </a:endParaRPr>
          </a:p>
        </p:txBody>
      </p:sp>
      <p:pic>
        <p:nvPicPr>
          <p:cNvPr id="15363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187179"/>
            <a:ext cx="4267200" cy="11049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24636"/>
            <a:ext cx="4267200" cy="3543300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Team Leaders: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800" b="1" dirty="0" smtClean="0"/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dirty="0" smtClean="0"/>
              <a:t>      Robert Mueller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New Jersey DEP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50" dirty="0" smtClean="0"/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       </a:t>
            </a:r>
            <a:r>
              <a:rPr lang="en-US" dirty="0" smtClean="0"/>
              <a:t>Ginny Yingling</a:t>
            </a:r>
            <a:endParaRPr lang="en-US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    Minnesota Dept. Health</a:t>
            </a:r>
            <a:endParaRPr lang="en-US" sz="24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8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b="1" dirty="0" smtClean="0"/>
              <a:t>Program Advisor:</a:t>
            </a:r>
            <a:endParaRPr lang="en-US" b="1" dirty="0"/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        </a:t>
            </a:r>
            <a:r>
              <a:rPr lang="en-US" dirty="0" smtClean="0"/>
              <a:t>Lesley Hay-Wilson</a:t>
            </a:r>
            <a:endParaRPr lang="en-US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000" dirty="0" smtClean="0"/>
              <a:t>Sage Risk Solutions LLC</a:t>
            </a:r>
            <a:endParaRPr lang="en-US" sz="24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/>
          </a:p>
        </p:txBody>
      </p:sp>
      <p:pic>
        <p:nvPicPr>
          <p:cNvPr id="15365" name="Picture 2" descr="http://itrcweb.org/Membership/GetMemberPhoto?memberID=1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18389"/>
            <a:ext cx="914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4" descr="http://itrcweb.org/Membership/GetMemberPhoto?memberID=30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536360"/>
            <a:ext cx="914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1933575" y="3461148"/>
            <a:ext cx="11608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altLang="en-US" sz="2800" b="1"/>
              <a:t>PFOS</a:t>
            </a:r>
          </a:p>
        </p:txBody>
      </p:sp>
    </p:spTree>
    <p:extLst>
      <p:ext uri="{BB962C8B-B14F-4D97-AF65-F5344CB8AC3E}">
        <p14:creationId xmlns:p14="http://schemas.microsoft.com/office/powerpoint/2010/main" val="24551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1314"/>
            <a:ext cx="7772400" cy="8001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PFAS Team Goal</a:t>
            </a:r>
            <a:endParaRPr lang="en-US" sz="36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140274"/>
            <a:ext cx="8686800" cy="371475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Understanding in the scientific community of PFAS sources, site characterization, fate and transport and remediation is growing rapidly</a:t>
            </a:r>
          </a:p>
          <a:p>
            <a:r>
              <a:rPr lang="en-US" altLang="en-US" dirty="0" smtClean="0"/>
              <a:t>PFAS compounds in the environment have become an emerging, worldwide priority</a:t>
            </a:r>
          </a:p>
          <a:p>
            <a:r>
              <a:rPr lang="en-US" altLang="en-US" dirty="0" smtClean="0">
                <a:solidFill>
                  <a:srgbClr val="66B360"/>
                </a:solidFill>
              </a:rPr>
              <a:t>The ITRC PFAS team will produce concise technical resources </a:t>
            </a:r>
            <a:r>
              <a:rPr lang="en-US" altLang="en-US" dirty="0" smtClean="0"/>
              <a:t>for project managers – regulators, consultants, responsible parties, and stakeholders</a:t>
            </a:r>
          </a:p>
          <a:p>
            <a:pPr lvl="1"/>
            <a:r>
              <a:rPr lang="en-US" altLang="en-US" dirty="0" smtClean="0"/>
              <a:t>Six Fact Sheets</a:t>
            </a:r>
          </a:p>
          <a:p>
            <a:pPr lvl="1"/>
            <a:r>
              <a:rPr lang="en-US" altLang="en-US" dirty="0" smtClean="0"/>
              <a:t>Web-based Technical and Regulatory Guidance Document</a:t>
            </a:r>
          </a:p>
          <a:p>
            <a:pPr lvl="1"/>
            <a:r>
              <a:rPr lang="en-US" altLang="en-US" dirty="0" smtClean="0"/>
              <a:t>Internet-based Training</a:t>
            </a:r>
          </a:p>
        </p:txBody>
      </p:sp>
    </p:spTree>
    <p:extLst>
      <p:ext uri="{BB962C8B-B14F-4D97-AF65-F5344CB8AC3E}">
        <p14:creationId xmlns:p14="http://schemas.microsoft.com/office/powerpoint/2010/main" val="25866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8" y="100688"/>
            <a:ext cx="8392886" cy="8001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2017: Developing Fact Sheets</a:t>
            </a:r>
            <a:endParaRPr lang="en-US" sz="36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375172"/>
            <a:ext cx="86868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mtClean="0"/>
              <a:t>Six writing subgroups</a:t>
            </a:r>
          </a:p>
          <a:p>
            <a:r>
              <a:rPr lang="en-US" altLang="en-US" smtClean="0"/>
              <a:t>Led by one state regulator and one other team member – see next</a:t>
            </a:r>
          </a:p>
          <a:p>
            <a:r>
              <a:rPr lang="en-US" altLang="en-US" smtClean="0"/>
              <a:t>Documents will be available through the team private page</a:t>
            </a:r>
          </a:p>
          <a:p>
            <a:r>
              <a:rPr lang="en-US" altLang="en-US" smtClean="0"/>
              <a:t>All team members will be able to participate through comments and review</a:t>
            </a:r>
          </a:p>
          <a:p>
            <a:r>
              <a:rPr lang="en-US" altLang="en-US" smtClean="0"/>
              <a:t>Fact sheets expected to be 10 pages or less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35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136"/>
            <a:ext cx="8447314" cy="8001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Target Users for Fact Sheets</a:t>
            </a:r>
            <a:endParaRPr lang="en-US" sz="3600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 smtClean="0"/>
              <a:t>Primary</a:t>
            </a:r>
            <a:r>
              <a:rPr lang="en-US" altLang="en-US" dirty="0" smtClean="0"/>
              <a:t> – state personnel of regulatory programs – project managers for remediation sites, other state project managers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800" dirty="0" smtClean="0"/>
          </a:p>
          <a:p>
            <a:pPr>
              <a:defRPr/>
            </a:pPr>
            <a:r>
              <a:rPr lang="en-US" altLang="en-US" b="1" dirty="0" smtClean="0"/>
              <a:t>Additional</a:t>
            </a:r>
            <a:r>
              <a:rPr lang="en-US" altLang="en-US" dirty="0" smtClean="0"/>
              <a:t> – consultants, industry, and federal project managers; stakeholders</a:t>
            </a:r>
          </a:p>
        </p:txBody>
      </p:sp>
    </p:spTree>
    <p:extLst>
      <p:ext uri="{BB962C8B-B14F-4D97-AF65-F5344CB8AC3E}">
        <p14:creationId xmlns:p14="http://schemas.microsoft.com/office/powerpoint/2010/main" val="18097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171" y="152400"/>
            <a:ext cx="8077200" cy="8001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Project Overview</a:t>
            </a:r>
            <a:endParaRPr lang="en-US" sz="3200" dirty="0">
              <a:solidFill>
                <a:srgbClr val="66B360"/>
              </a:solidFill>
              <a:cs typeface="+mj-cs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162046"/>
            <a:ext cx="8686800" cy="37147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 smtClean="0"/>
              <a:t>Six Fact Sheets synthesizing key information</a:t>
            </a:r>
          </a:p>
          <a:p>
            <a:pPr lvl="1"/>
            <a:r>
              <a:rPr lang="en-US" altLang="en-US" sz="2800" dirty="0" smtClean="0">
                <a:solidFill>
                  <a:srgbClr val="66B360"/>
                </a:solidFill>
              </a:rPr>
              <a:t>History and Use </a:t>
            </a:r>
          </a:p>
          <a:p>
            <a:pPr lvl="1"/>
            <a:r>
              <a:rPr lang="en-US" altLang="en-US" sz="2800" dirty="0" smtClean="0">
                <a:solidFill>
                  <a:srgbClr val="66B360"/>
                </a:solidFill>
              </a:rPr>
              <a:t>Nomenclature Overview and Physicochemical Properties</a:t>
            </a:r>
          </a:p>
          <a:p>
            <a:pPr lvl="1"/>
            <a:r>
              <a:rPr lang="en-US" altLang="en-US" sz="2800" dirty="0" smtClean="0">
                <a:solidFill>
                  <a:srgbClr val="66B360"/>
                </a:solidFill>
              </a:rPr>
              <a:t>Regulatory Summary</a:t>
            </a:r>
          </a:p>
          <a:p>
            <a:pPr lvl="1"/>
            <a:r>
              <a:rPr lang="en-US" altLang="en-US" sz="2800" dirty="0" smtClean="0"/>
              <a:t>Fate and Transport</a:t>
            </a:r>
          </a:p>
          <a:p>
            <a:pPr lvl="1"/>
            <a:r>
              <a:rPr lang="en-US" altLang="en-US" sz="2800" dirty="0" smtClean="0"/>
              <a:t>Site Characterization Tools, Sampling Techniques and Laboratory Analytical Methods</a:t>
            </a:r>
          </a:p>
          <a:p>
            <a:pPr lvl="1"/>
            <a:r>
              <a:rPr lang="en-US" altLang="en-US" sz="2800" dirty="0" smtClean="0"/>
              <a:t>Remediation Technologies and Methods</a:t>
            </a:r>
          </a:p>
        </p:txBody>
      </p:sp>
    </p:spTree>
    <p:extLst>
      <p:ext uri="{BB962C8B-B14F-4D97-AF65-F5344CB8AC3E}">
        <p14:creationId xmlns:p14="http://schemas.microsoft.com/office/powerpoint/2010/main" val="298139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7" y="163286"/>
            <a:ext cx="8686800" cy="800100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latin typeface="+mn-lt"/>
              </a:rPr>
              <a:t>Fact Sheet Writing Subgroup Leaders</a:t>
            </a:r>
            <a:endParaRPr lang="en-US" sz="3600" dirty="0">
              <a:latin typeface="+mn-lt"/>
            </a:endParaRPr>
          </a:p>
        </p:txBody>
      </p:sp>
      <p:sp>
        <p:nvSpPr>
          <p:cNvPr id="20483" name="Content Placeholder 4"/>
          <p:cNvSpPr>
            <a:spLocks noGrp="1"/>
          </p:cNvSpPr>
          <p:nvPr>
            <p:ph sz="half" idx="1"/>
          </p:nvPr>
        </p:nvSpPr>
        <p:spPr>
          <a:xfrm>
            <a:off x="250371" y="1145722"/>
            <a:ext cx="42672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000" b="1" dirty="0" smtClean="0"/>
              <a:t>History &amp; Use</a:t>
            </a:r>
          </a:p>
          <a:p>
            <a:pPr lvl="1"/>
            <a:r>
              <a:rPr lang="en-US" altLang="en-US" sz="2000" b="1" dirty="0" smtClean="0"/>
              <a:t>Kate Emma Schlosser, NH</a:t>
            </a:r>
          </a:p>
          <a:p>
            <a:pPr lvl="1"/>
            <a:r>
              <a:rPr lang="en-US" altLang="en-US" sz="2000" b="1" dirty="0" smtClean="0"/>
              <a:t>Jeff Hale, </a:t>
            </a:r>
            <a:r>
              <a:rPr lang="en-US" altLang="en-US" sz="2000" b="1" dirty="0" err="1" smtClean="0"/>
              <a:t>Kleinfelder</a:t>
            </a:r>
            <a:endParaRPr lang="en-US" altLang="en-US" sz="2000" b="1" dirty="0" smtClean="0"/>
          </a:p>
          <a:p>
            <a:r>
              <a:rPr lang="en-US" altLang="en-US" sz="2000" b="1" dirty="0" smtClean="0"/>
              <a:t>Nomenclature and Phys-</a:t>
            </a:r>
            <a:r>
              <a:rPr lang="en-US" altLang="en-US" sz="2000" b="1" dirty="0" err="1" smtClean="0"/>
              <a:t>Chem</a:t>
            </a:r>
            <a:endParaRPr lang="en-US" altLang="en-US" sz="2000" b="1" dirty="0" smtClean="0"/>
          </a:p>
          <a:p>
            <a:pPr lvl="1"/>
            <a:r>
              <a:rPr lang="en-US" altLang="en-US" sz="2000" b="1" dirty="0" smtClean="0"/>
              <a:t>Tracie White, CO</a:t>
            </a:r>
          </a:p>
          <a:p>
            <a:pPr lvl="1"/>
            <a:r>
              <a:rPr lang="en-US" altLang="en-US" sz="2000" b="1" dirty="0" smtClean="0"/>
              <a:t>Elizabeth </a:t>
            </a:r>
            <a:r>
              <a:rPr lang="en-US" altLang="en-US" sz="2000" b="1" dirty="0" err="1" smtClean="0"/>
              <a:t>Denly</a:t>
            </a:r>
            <a:r>
              <a:rPr lang="en-US" altLang="en-US" sz="2000" b="1" dirty="0" smtClean="0"/>
              <a:t>, TRC Solutions</a:t>
            </a:r>
          </a:p>
          <a:p>
            <a:r>
              <a:rPr lang="en-US" altLang="en-US" sz="2000" b="1" dirty="0" smtClean="0"/>
              <a:t>Regulatory Summary</a:t>
            </a:r>
          </a:p>
          <a:p>
            <a:pPr lvl="1"/>
            <a:r>
              <a:rPr lang="en-US" altLang="en-US" sz="2000" b="1" dirty="0" smtClean="0"/>
              <a:t>Brie Sterling, PA</a:t>
            </a:r>
          </a:p>
          <a:p>
            <a:pPr lvl="1"/>
            <a:r>
              <a:rPr lang="en-US" altLang="en-US" sz="2000" b="1" dirty="0" smtClean="0"/>
              <a:t>Linda Hall, GSI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000" b="1" dirty="0" smtClean="0"/>
              <a:t>Fate &amp; Transport</a:t>
            </a:r>
          </a:p>
          <a:p>
            <a:pPr lvl="1"/>
            <a:r>
              <a:rPr lang="en-US" altLang="en-US" sz="2000" b="1" dirty="0" smtClean="0"/>
              <a:t>Sandra </a:t>
            </a:r>
            <a:r>
              <a:rPr lang="en-US" altLang="en-US" sz="2000" b="1" dirty="0" err="1" smtClean="0"/>
              <a:t>Goodrow</a:t>
            </a:r>
            <a:r>
              <a:rPr lang="en-US" altLang="en-US" sz="2000" b="1" dirty="0" smtClean="0"/>
              <a:t>, NJ</a:t>
            </a:r>
          </a:p>
          <a:p>
            <a:pPr lvl="1"/>
            <a:r>
              <a:rPr lang="en-US" altLang="en-US" sz="2000" b="1" dirty="0" smtClean="0"/>
              <a:t>Sarah </a:t>
            </a:r>
            <a:r>
              <a:rPr lang="en-US" altLang="en-US" sz="2000" b="1" dirty="0" err="1" smtClean="0"/>
              <a:t>Gewurtz</a:t>
            </a:r>
            <a:r>
              <a:rPr lang="en-US" altLang="en-US" sz="2000" b="1" dirty="0" smtClean="0"/>
              <a:t>, GHD</a:t>
            </a:r>
          </a:p>
          <a:p>
            <a:r>
              <a:rPr lang="en-US" altLang="en-US" sz="2000" b="1" dirty="0" smtClean="0"/>
              <a:t>Site Characterization, Sampling Tech., &amp; Lab Methods</a:t>
            </a:r>
          </a:p>
          <a:p>
            <a:pPr lvl="1"/>
            <a:r>
              <a:rPr lang="en-US" altLang="en-US" sz="2000" b="1" dirty="0" smtClean="0"/>
              <a:t>Bob Delaney, MI</a:t>
            </a:r>
          </a:p>
          <a:p>
            <a:pPr lvl="1"/>
            <a:r>
              <a:rPr lang="en-US" altLang="en-US" sz="2000" b="1" dirty="0" smtClean="0"/>
              <a:t>Janice Willey, Navy</a:t>
            </a:r>
          </a:p>
          <a:p>
            <a:r>
              <a:rPr lang="en-US" altLang="en-US" sz="2000" b="1" dirty="0" smtClean="0"/>
              <a:t>Remediation Technologies</a:t>
            </a:r>
          </a:p>
          <a:p>
            <a:pPr lvl="1"/>
            <a:r>
              <a:rPr lang="en-US" altLang="en-US" sz="2000" b="1" dirty="0" smtClean="0"/>
              <a:t>Jamie Wallerstedt, MN</a:t>
            </a:r>
          </a:p>
          <a:p>
            <a:pPr lvl="1"/>
            <a:r>
              <a:rPr lang="en-US" altLang="en-US" sz="2000" b="1" dirty="0" smtClean="0"/>
              <a:t>Bill </a:t>
            </a:r>
            <a:r>
              <a:rPr lang="en-US" altLang="en-US" sz="2000" b="1" dirty="0" err="1" smtClean="0"/>
              <a:t>DiGuiseppi</a:t>
            </a:r>
            <a:r>
              <a:rPr lang="en-US" altLang="en-US" sz="2000" b="1" dirty="0" smtClean="0"/>
              <a:t>, CH2M</a:t>
            </a:r>
          </a:p>
        </p:txBody>
      </p:sp>
    </p:spTree>
    <p:extLst>
      <p:ext uri="{BB962C8B-B14F-4D97-AF65-F5344CB8AC3E}">
        <p14:creationId xmlns:p14="http://schemas.microsoft.com/office/powerpoint/2010/main" val="11682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7" y="163286"/>
            <a:ext cx="8403771" cy="8001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Fact Sheet Writing </a:t>
            </a:r>
            <a:r>
              <a:rPr lang="en-US" sz="3600" dirty="0"/>
              <a:t>S</a:t>
            </a:r>
            <a:r>
              <a:rPr lang="en-US" sz="3600" dirty="0" smtClean="0"/>
              <a:t>chedule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36576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Plan for rough outlines before the team meeting (</a:t>
            </a:r>
            <a:r>
              <a:rPr lang="en-US" dirty="0" smtClean="0">
                <a:solidFill>
                  <a:srgbClr val="FF0000"/>
                </a:solidFill>
              </a:rPr>
              <a:t>Done!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66B360"/>
                </a:solidFill>
              </a:rPr>
              <a:t>First 3 fact sheet </a:t>
            </a:r>
            <a:r>
              <a:rPr lang="en-US" dirty="0" smtClean="0"/>
              <a:t>drafts to the editor by June 15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Start external review for </a:t>
            </a:r>
            <a:r>
              <a:rPr lang="en-US" dirty="0" smtClean="0">
                <a:solidFill>
                  <a:srgbClr val="66B360"/>
                </a:solidFill>
              </a:rPr>
              <a:t>first 3 fact sheets </a:t>
            </a:r>
            <a:r>
              <a:rPr lang="en-US" dirty="0" smtClean="0"/>
              <a:t>July 17 (30-day review)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Review complete August 16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Possible team meeting end of August, early September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Publish </a:t>
            </a:r>
            <a:r>
              <a:rPr lang="en-US" dirty="0" smtClean="0">
                <a:solidFill>
                  <a:srgbClr val="66B360"/>
                </a:solidFill>
              </a:rPr>
              <a:t>first 3 fact sheets </a:t>
            </a:r>
            <a:r>
              <a:rPr lang="en-US" dirty="0" smtClean="0"/>
              <a:t>September 8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Second 3 fact sheet </a:t>
            </a:r>
            <a:r>
              <a:rPr lang="en-US" dirty="0" smtClean="0"/>
              <a:t>drafts to the editor by September 15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Start external review for </a:t>
            </a:r>
            <a:r>
              <a:rPr lang="en-US" dirty="0" smtClean="0">
                <a:solidFill>
                  <a:schemeClr val="tx1"/>
                </a:solidFill>
              </a:rPr>
              <a:t>second 3 fact sheets </a:t>
            </a:r>
            <a:r>
              <a:rPr lang="en-US" dirty="0" smtClean="0"/>
              <a:t>October 16 (30-day review)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Review complete November 15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Publish </a:t>
            </a:r>
            <a:r>
              <a:rPr lang="en-US" dirty="0" smtClean="0">
                <a:solidFill>
                  <a:schemeClr val="tx1"/>
                </a:solidFill>
              </a:rPr>
              <a:t>second 3 fact sheets </a:t>
            </a:r>
            <a:r>
              <a:rPr lang="en-US" dirty="0" smtClean="0"/>
              <a:t>December 8</a:t>
            </a:r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8" y="126206"/>
            <a:ext cx="7772400" cy="8001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Project Overview: 2018-2019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8372"/>
            <a:ext cx="8686800" cy="3429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Following the release of the Fact Sheets in 2017, develop a detailed, web-based technical and regulatory guidance document and Internet –based training (IBT) course.</a:t>
            </a:r>
          </a:p>
          <a:p>
            <a:pPr lvl="1">
              <a:buFont typeface="Times" charset="0"/>
              <a:buChar char="•"/>
              <a:defRPr/>
            </a:pPr>
            <a:r>
              <a:rPr lang="en-US" dirty="0" smtClean="0"/>
              <a:t>Technical information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dirty="0" smtClean="0"/>
              <a:t>Necessary breadth and depth not given by Fact Sheets</a:t>
            </a:r>
          </a:p>
          <a:p>
            <a:pPr lvl="1">
              <a:buFont typeface="Times" charset="0"/>
              <a:buChar char="•"/>
              <a:defRPr/>
            </a:pPr>
            <a:r>
              <a:rPr lang="en-US" dirty="0" smtClean="0"/>
              <a:t>Links to scientific literature</a:t>
            </a:r>
          </a:p>
          <a:p>
            <a:pPr lvl="1">
              <a:buFont typeface="Times" charset="0"/>
              <a:buChar char="•"/>
              <a:defRPr/>
            </a:pPr>
            <a:r>
              <a:rPr lang="en-US" dirty="0" smtClean="0"/>
              <a:t>Regulatory information and links</a:t>
            </a:r>
          </a:p>
          <a:p>
            <a:pPr lvl="1">
              <a:buFont typeface="Times" charset="0"/>
              <a:buChar char="•"/>
              <a:defRPr/>
            </a:pPr>
            <a:r>
              <a:rPr lang="en-US" dirty="0" smtClean="0"/>
              <a:t>Stakeholder perspectives</a:t>
            </a:r>
          </a:p>
          <a:p>
            <a:pPr lvl="1">
              <a:buFont typeface="Times" charset="0"/>
              <a:buChar char="•"/>
              <a:defRPr/>
            </a:pPr>
            <a:r>
              <a:rPr lang="en-US" dirty="0" smtClean="0"/>
              <a:t>Other related information as determined by the team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Work on outreach opportunities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Team to complete its work by December 2019</a:t>
            </a:r>
          </a:p>
          <a:p>
            <a:pPr lvl="1">
              <a:buFont typeface="Times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4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2017_ITRC_annual_mtg_template_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2017_ITRC_annual_mtg_template_v3</Template>
  <TotalTime>192</TotalTime>
  <Words>477</Words>
  <Application>Microsoft Office PowerPoint</Application>
  <PresentationFormat>On-screen Show (16:9)</PresentationFormat>
  <Paragraphs>84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2_2017_ITRC_annual_mtg_template_v3</vt:lpstr>
      <vt:lpstr>2017 ITRC Annual Meeting  PFAS   Team Update</vt:lpstr>
      <vt:lpstr>PFAS Team Overview</vt:lpstr>
      <vt:lpstr>PFAS Team Goal</vt:lpstr>
      <vt:lpstr>2017: Developing Fact Sheets</vt:lpstr>
      <vt:lpstr>Target Users for Fact Sheets</vt:lpstr>
      <vt:lpstr>Project Overview</vt:lpstr>
      <vt:lpstr>Fact Sheet Writing Subgroup Leaders</vt:lpstr>
      <vt:lpstr>Fact Sheet Writing Schedule</vt:lpstr>
      <vt:lpstr>Project Overview: 2018-2019</vt:lpstr>
    </vt:vector>
  </TitlesOfParts>
  <Company>SRA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ITRC Annual Meeting</dc:title>
  <dc:creator>Jones, Cynthia</dc:creator>
  <cp:lastModifiedBy>Laureen Fleming</cp:lastModifiedBy>
  <cp:revision>21</cp:revision>
  <dcterms:created xsi:type="dcterms:W3CDTF">2017-01-31T18:32:33Z</dcterms:created>
  <dcterms:modified xsi:type="dcterms:W3CDTF">2017-03-31T14:19:37Z</dcterms:modified>
</cp:coreProperties>
</file>