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78" r:id="rId2"/>
    <p:sldId id="277" r:id="rId3"/>
    <p:sldId id="274" r:id="rId4"/>
    <p:sldId id="289" r:id="rId5"/>
    <p:sldId id="290" r:id="rId6"/>
    <p:sldId id="279" r:id="rId7"/>
    <p:sldId id="280" r:id="rId8"/>
    <p:sldId id="285" r:id="rId9"/>
    <p:sldId id="286" r:id="rId10"/>
    <p:sldId id="281" r:id="rId11"/>
    <p:sldId id="282" r:id="rId12"/>
    <p:sldId id="287" r:id="rId13"/>
    <p:sldId id="288" r:id="rId14"/>
    <p:sldId id="283" r:id="rId15"/>
    <p:sldId id="284" r:id="rId16"/>
    <p:sldId id="291" r:id="rId17"/>
    <p:sldId id="292" r:id="rId18"/>
    <p:sldId id="293" r:id="rId19"/>
    <p:sldId id="296"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53F"/>
    <a:srgbClr val="006595"/>
    <a:srgbClr val="66B360"/>
    <a:srgbClr val="0165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46" autoAdjust="0"/>
  </p:normalViewPr>
  <p:slideViewPr>
    <p:cSldViewPr snapToGrid="0">
      <p:cViewPr>
        <p:scale>
          <a:sx n="100" d="100"/>
          <a:sy n="100" d="100"/>
        </p:scale>
        <p:origin x="-210" y="-63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327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F85A8F-6A43-44BD-BC15-1F7FDD9BDDDA}" type="slidenum">
              <a:rPr lang="en-US" smtClean="0"/>
              <a:t>‹#›</a:t>
            </a:fld>
            <a:endParaRPr lang="en-US"/>
          </a:p>
        </p:txBody>
      </p:sp>
    </p:spTree>
    <p:extLst>
      <p:ext uri="{BB962C8B-B14F-4D97-AF65-F5344CB8AC3E}">
        <p14:creationId xmlns:p14="http://schemas.microsoft.com/office/powerpoint/2010/main" val="409839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B4A6D6-9191-46BB-B877-AF4E8FBADAD8}" type="datetimeFigureOut">
              <a:rPr lang="en-US" smtClean="0"/>
              <a:t>3/31/2017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0158DA-4607-4317-BE75-C6E570B6D844}" type="slidenum">
              <a:rPr lang="en-US" smtClean="0"/>
              <a:t>‹#›</a:t>
            </a:fld>
            <a:endParaRPr lang="en-US"/>
          </a:p>
        </p:txBody>
      </p:sp>
    </p:spTree>
    <p:extLst>
      <p:ext uri="{BB962C8B-B14F-4D97-AF65-F5344CB8AC3E}">
        <p14:creationId xmlns:p14="http://schemas.microsoft.com/office/powerpoint/2010/main" val="409748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0158DA-4607-4317-BE75-C6E570B6D844}" type="slidenum">
              <a:rPr lang="en-US" smtClean="0"/>
              <a:t>1</a:t>
            </a:fld>
            <a:endParaRPr lang="en-US"/>
          </a:p>
        </p:txBody>
      </p:sp>
    </p:spTree>
    <p:extLst>
      <p:ext uri="{BB962C8B-B14F-4D97-AF65-F5344CB8AC3E}">
        <p14:creationId xmlns:p14="http://schemas.microsoft.com/office/powerpoint/2010/main" val="3028497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0158DA-4607-4317-BE75-C6E570B6D844}" type="slidenum">
              <a:rPr lang="en-US" smtClean="0"/>
              <a:t>16</a:t>
            </a:fld>
            <a:endParaRPr lang="en-US"/>
          </a:p>
        </p:txBody>
      </p:sp>
    </p:spTree>
    <p:extLst>
      <p:ext uri="{BB962C8B-B14F-4D97-AF65-F5344CB8AC3E}">
        <p14:creationId xmlns:p14="http://schemas.microsoft.com/office/powerpoint/2010/main" val="12425172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b="2654"/>
          <a:stretch/>
        </p:blipFill>
        <p:spPr>
          <a:xfrm>
            <a:off x="0" y="0"/>
            <a:ext cx="9143999" cy="4626864"/>
          </a:xfrm>
          <a:prstGeom prst="rect">
            <a:avLst/>
          </a:prstGeom>
        </p:spPr>
      </p:pic>
      <p:sp>
        <p:nvSpPr>
          <p:cNvPr id="2" name="Title 1"/>
          <p:cNvSpPr>
            <a:spLocks noGrp="1"/>
          </p:cNvSpPr>
          <p:nvPr>
            <p:ph type="ctrTitle"/>
          </p:nvPr>
        </p:nvSpPr>
        <p:spPr>
          <a:xfrm>
            <a:off x="343407" y="156039"/>
            <a:ext cx="8458200" cy="678150"/>
          </a:xfrm>
          <a:effectLst>
            <a:outerShdw blurRad="50800" dist="38100" dir="2700000" algn="tl" rotWithShape="0">
              <a:prstClr val="black">
                <a:alpha val="40000"/>
              </a:prstClr>
            </a:outerShdw>
          </a:effectLst>
        </p:spPr>
        <p:txBody>
          <a:bodyPr anchor="t" anchorCtr="0">
            <a:noAutofit/>
          </a:bodyPr>
          <a:lstStyle>
            <a:lvl1pPr algn="ctr">
              <a:defRPr sz="4000" b="1" cap="all" spc="100" baseline="0">
                <a:solidFill>
                  <a:schemeClr val="bg1"/>
                </a:solidFill>
                <a:effectLst>
                  <a:outerShdw blurRad="38100" dist="38100" dir="2700000" algn="tl">
                    <a:srgbClr val="000000">
                      <a:alpha val="43137"/>
                    </a:srgbClr>
                  </a:outerShdw>
                </a:effectLst>
                <a:latin typeface="Gill Sans MT" panose="020B0502020104020203" pitchFamily="34" charset="0"/>
              </a:defRPr>
            </a:lvl1pPr>
          </a:lstStyle>
          <a:p>
            <a:r>
              <a:rPr lang="en-US" dirty="0"/>
              <a:t>Click to edit Master title style</a:t>
            </a:r>
          </a:p>
        </p:txBody>
      </p:sp>
      <p:sp>
        <p:nvSpPr>
          <p:cNvPr id="3" name="Subtitle 2"/>
          <p:cNvSpPr>
            <a:spLocks noGrp="1"/>
          </p:cNvSpPr>
          <p:nvPr>
            <p:ph type="subTitle" idx="1"/>
          </p:nvPr>
        </p:nvSpPr>
        <p:spPr>
          <a:xfrm>
            <a:off x="319434" y="906245"/>
            <a:ext cx="8506146" cy="1010787"/>
          </a:xfrm>
          <a:effectLst>
            <a:outerShdw blurRad="50800" dist="38100" dir="2700000" algn="tl" rotWithShape="0">
              <a:prstClr val="black">
                <a:alpha val="40000"/>
              </a:prstClr>
            </a:outerShdw>
          </a:effectLst>
        </p:spPr>
        <p:txBody>
          <a:bodyPr anchor="t" anchorCtr="0">
            <a:normAutofit/>
          </a:bodyPr>
          <a:lstStyle>
            <a:lvl1pPr marL="0" indent="0" algn="ctr">
              <a:buNone/>
              <a:defRPr sz="3000" cap="all" baseline="0">
                <a:solidFill>
                  <a:schemeClr val="bg1"/>
                </a:solidFill>
                <a:effectLst>
                  <a:outerShdw blurRad="38100" dist="38100" dir="2700000" algn="tl">
                    <a:srgbClr val="000000">
                      <a:alpha val="43137"/>
                    </a:srgbClr>
                  </a:outerShdw>
                </a:effectLst>
                <a:latin typeface="Gill Sans MT" panose="020B0502020104020203"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userDrawn="1"/>
        </p:nvCxnSpPr>
        <p:spPr>
          <a:xfrm>
            <a:off x="0" y="4628033"/>
            <a:ext cx="9144000" cy="0"/>
          </a:xfrm>
          <a:prstGeom prst="line">
            <a:avLst/>
          </a:prstGeom>
          <a:ln w="38100">
            <a:solidFill>
              <a:srgbClr val="10253F"/>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8242419" y="4338724"/>
            <a:ext cx="648424" cy="6434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446448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552286"/>
            <a:ext cx="5486400" cy="425054"/>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467382"/>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3977340"/>
            <a:ext cx="5486400" cy="603647"/>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a:spLocks noGrp="1"/>
          </p:cNvSpPr>
          <p:nvPr>
            <p:ph type="sldNum" sz="quarter" idx="12"/>
          </p:nvPr>
        </p:nvSpPr>
        <p:spPr>
          <a:xfrm>
            <a:off x="5494962" y="4706082"/>
            <a:ext cx="2133600" cy="273844"/>
          </a:xfrm>
          <a:prstGeom prst="rect">
            <a:avLst/>
          </a:prstGeom>
        </p:spPr>
        <p:txBody>
          <a:bodyPr/>
          <a:lstStyle>
            <a:lvl1pPr>
              <a:defRPr sz="800"/>
            </a:lvl1pPr>
          </a:lstStyle>
          <a:p>
            <a:fld id="{6DD46A88-E5DC-4709-B2F7-2CF3195C523F}" type="slidenum">
              <a:rPr lang="en-US" smtClean="0"/>
              <a:pPr/>
              <a:t>‹#›</a:t>
            </a:fld>
            <a:endParaRPr lang="en-US"/>
          </a:p>
        </p:txBody>
      </p:sp>
    </p:spTree>
    <p:extLst>
      <p:ext uri="{BB962C8B-B14F-4D97-AF65-F5344CB8AC3E}">
        <p14:creationId xmlns:p14="http://schemas.microsoft.com/office/powerpoint/2010/main" val="1848713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a:xfrm>
            <a:off x="5494962" y="4706082"/>
            <a:ext cx="2133600" cy="273844"/>
          </a:xfrm>
          <a:prstGeom prst="rect">
            <a:avLst/>
          </a:prstGeom>
        </p:spPr>
        <p:txBody>
          <a:bodyPr/>
          <a:lstStyle>
            <a:lvl1pPr>
              <a:defRPr sz="800"/>
            </a:lvl1pPr>
          </a:lstStyle>
          <a:p>
            <a:fld id="{6DD46A88-E5DC-4709-B2F7-2CF3195C523F}" type="slidenum">
              <a:rPr lang="en-US" smtClean="0"/>
              <a:pPr/>
              <a:t>‹#›</a:t>
            </a:fld>
            <a:endParaRPr lang="en-US"/>
          </a:p>
        </p:txBody>
      </p:sp>
    </p:spTree>
    <p:extLst>
      <p:ext uri="{BB962C8B-B14F-4D97-AF65-F5344CB8AC3E}">
        <p14:creationId xmlns:p14="http://schemas.microsoft.com/office/powerpoint/2010/main" val="2416082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a:xfrm>
            <a:off x="5494962" y="4706082"/>
            <a:ext cx="2133600" cy="273844"/>
          </a:xfrm>
          <a:prstGeom prst="rect">
            <a:avLst/>
          </a:prstGeom>
        </p:spPr>
        <p:txBody>
          <a:bodyPr/>
          <a:lstStyle>
            <a:lvl1pPr>
              <a:defRPr sz="800"/>
            </a:lvl1pPr>
          </a:lstStyle>
          <a:p>
            <a:fld id="{6DD46A88-E5DC-4709-B2F7-2CF3195C523F}" type="slidenum">
              <a:rPr lang="en-US" smtClean="0"/>
              <a:pPr/>
              <a:t>‹#›</a:t>
            </a:fld>
            <a:endParaRPr lang="en-US"/>
          </a:p>
        </p:txBody>
      </p:sp>
    </p:spTree>
    <p:extLst>
      <p:ext uri="{BB962C8B-B14F-4D97-AF65-F5344CB8AC3E}">
        <p14:creationId xmlns:p14="http://schemas.microsoft.com/office/powerpoint/2010/main" val="27027588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45011" cy="1006079"/>
          </a:xfrm>
          <a:effectLst>
            <a:outerShdw blurRad="50800" dist="38100" dir="2700000" algn="tl" rotWithShape="0">
              <a:prstClr val="black">
                <a:alpha val="40000"/>
              </a:prstClr>
            </a:outerShdw>
          </a:effectLst>
        </p:spPr>
        <p:txBody>
          <a:bodyPr anchor="b" anchorCtr="0"/>
          <a:lstStyle>
            <a:lvl1pPr algn="l">
              <a:defRPr>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200150"/>
            <a:ext cx="8229600" cy="3376987"/>
          </a:xfrm>
          <a:noFill/>
        </p:spPr>
        <p:txBody>
          <a:bodyPr/>
          <a:lstStyle>
            <a:lvl1pPr>
              <a:defRPr>
                <a:solidFill>
                  <a:srgbClr val="10253F"/>
                </a:solidFill>
              </a:defRPr>
            </a:lvl1pPr>
            <a:lvl2pPr>
              <a:defRPr>
                <a:solidFill>
                  <a:srgbClr val="10253F"/>
                </a:solidFill>
              </a:defRPr>
            </a:lvl2pPr>
            <a:lvl3pPr>
              <a:defRPr>
                <a:solidFill>
                  <a:srgbClr val="10253F"/>
                </a:solidFill>
              </a:defRPr>
            </a:lvl3pPr>
            <a:lvl4pPr>
              <a:defRPr>
                <a:solidFill>
                  <a:srgbClr val="10253F"/>
                </a:solidFill>
              </a:defRPr>
            </a:lvl4pPr>
            <a:lvl5pPr>
              <a:defRPr>
                <a:solidFill>
                  <a:srgbClr val="1025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5494962" y="4706082"/>
            <a:ext cx="2133600" cy="273844"/>
          </a:xfrm>
          <a:prstGeom prst="rect">
            <a:avLst/>
          </a:prstGeom>
        </p:spPr>
        <p:txBody>
          <a:bodyPr vert="horz" anchor="t" anchorCtr="0"/>
          <a:lstStyle>
            <a:lvl1pPr algn="r">
              <a:defRPr sz="800">
                <a:solidFill>
                  <a:schemeClr val="bg1"/>
                </a:solidFill>
                <a:latin typeface="Gill Sans MT" panose="020B0502020104020203" pitchFamily="34" charset="0"/>
              </a:defRPr>
            </a:lvl1pPr>
          </a:lstStyle>
          <a:p>
            <a:fld id="{6DD46A88-E5DC-4709-B2F7-2CF3195C523F}" type="slidenum">
              <a:rPr lang="en-US" smtClean="0"/>
              <a:pPr/>
              <a:t>‹#›</a:t>
            </a:fld>
            <a:endParaRPr lang="en-US"/>
          </a:p>
        </p:txBody>
      </p:sp>
    </p:spTree>
    <p:extLst>
      <p:ext uri="{BB962C8B-B14F-4D97-AF65-F5344CB8AC3E}">
        <p14:creationId xmlns:p14="http://schemas.microsoft.com/office/powerpoint/2010/main" val="2489580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45011" cy="1006079"/>
          </a:xfrm>
          <a:effectLst>
            <a:outerShdw blurRad="50800" dist="38100" dir="2700000" algn="tl" rotWithShape="0">
              <a:prstClr val="black">
                <a:alpha val="40000"/>
              </a:prstClr>
            </a:outerShdw>
          </a:effectLst>
        </p:spPr>
        <p:txBody>
          <a:bodyPr anchor="b" anchorCtr="0"/>
          <a:lstStyle>
            <a:lvl1pPr algn="l">
              <a:defRPr>
                <a:solidFill>
                  <a:schemeClr val="bg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200150"/>
            <a:ext cx="8229600" cy="3376987"/>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5494962" y="4706082"/>
            <a:ext cx="2133600" cy="273844"/>
          </a:xfrm>
          <a:prstGeom prst="rect">
            <a:avLst/>
          </a:prstGeom>
        </p:spPr>
        <p:txBody>
          <a:bodyPr vert="horz" anchor="t" anchorCtr="0"/>
          <a:lstStyle>
            <a:lvl1pPr algn="r">
              <a:defRPr sz="800">
                <a:solidFill>
                  <a:schemeClr val="bg1"/>
                </a:solidFill>
                <a:latin typeface="Gill Sans MT" panose="020B0502020104020203" pitchFamily="34" charset="0"/>
              </a:defRPr>
            </a:lvl1pPr>
          </a:lstStyle>
          <a:p>
            <a:fld id="{6DD46A88-E5DC-4709-B2F7-2CF3195C523F}" type="slidenum">
              <a:rPr lang="en-US" smtClean="0"/>
              <a:pPr/>
              <a:t>‹#›</a:t>
            </a:fld>
            <a:endParaRPr lang="en-US"/>
          </a:p>
        </p:txBody>
      </p:sp>
    </p:spTree>
    <p:extLst>
      <p:ext uri="{BB962C8B-B14F-4D97-AF65-F5344CB8AC3E}">
        <p14:creationId xmlns:p14="http://schemas.microsoft.com/office/powerpoint/2010/main" val="3604918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6011" y="3382230"/>
            <a:ext cx="7772400" cy="1021556"/>
          </a:xfrm>
          <a:effectLst>
            <a:outerShdw blurRad="50800" dist="38100" dir="2700000" algn="tl" rotWithShape="0">
              <a:prstClr val="black">
                <a:alpha val="40000"/>
              </a:prstClr>
            </a:outerShdw>
          </a:effectLst>
        </p:spPr>
        <p:txBody>
          <a:bodyPr anchor="t"/>
          <a:lstStyle>
            <a:lvl1pPr algn="l">
              <a:defRPr sz="4000" b="1" cap="all">
                <a:solidFill>
                  <a:srgbClr val="10253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86011" y="2257090"/>
            <a:ext cx="7772400" cy="1125140"/>
          </a:xfrm>
        </p:spPr>
        <p:txBody>
          <a:bodyPr anchor="b"/>
          <a:lstStyle>
            <a:lvl1pPr marL="0" indent="0">
              <a:buNone/>
              <a:defRPr sz="2000">
                <a:solidFill>
                  <a:srgbClr val="10253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4"/>
          </p:nvPr>
        </p:nvSpPr>
        <p:spPr>
          <a:xfrm>
            <a:off x="5494962" y="4706082"/>
            <a:ext cx="2133600" cy="273844"/>
          </a:xfrm>
          <a:prstGeom prst="rect">
            <a:avLst/>
          </a:prstGeom>
        </p:spPr>
        <p:txBody>
          <a:bodyPr vert="horz" anchor="t" anchorCtr="0"/>
          <a:lstStyle>
            <a:lvl1pPr algn="r">
              <a:defRPr sz="800">
                <a:solidFill>
                  <a:schemeClr val="bg1"/>
                </a:solidFill>
                <a:latin typeface="Gill Sans MT" panose="020B0502020104020203" pitchFamily="34" charset="0"/>
              </a:defRPr>
            </a:lvl1pPr>
          </a:lstStyle>
          <a:p>
            <a:fld id="{6DD46A88-E5DC-4709-B2F7-2CF3195C523F}" type="slidenum">
              <a:rPr lang="en-US" smtClean="0"/>
              <a:pPr/>
              <a:t>‹#›</a:t>
            </a:fld>
            <a:endParaRPr lang="en-US"/>
          </a:p>
        </p:txBody>
      </p:sp>
    </p:spTree>
    <p:extLst>
      <p:ext uri="{BB962C8B-B14F-4D97-AF65-F5344CB8AC3E}">
        <p14:creationId xmlns:p14="http://schemas.microsoft.com/office/powerpoint/2010/main" val="41575064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a:xfrm>
            <a:off x="5494962" y="4706082"/>
            <a:ext cx="2133600" cy="273844"/>
          </a:xfrm>
          <a:prstGeom prst="rect">
            <a:avLst/>
          </a:prstGeom>
        </p:spPr>
        <p:txBody>
          <a:bodyPr/>
          <a:lstStyle>
            <a:lvl1pPr>
              <a:defRPr sz="800"/>
            </a:lvl1pPr>
          </a:lstStyle>
          <a:p>
            <a:fld id="{6DD46A88-E5DC-4709-B2F7-2CF3195C523F}" type="slidenum">
              <a:rPr lang="en-US" smtClean="0"/>
              <a:pPr/>
              <a:t>‹#›</a:t>
            </a:fld>
            <a:endParaRPr lang="en-US"/>
          </a:p>
        </p:txBody>
      </p:sp>
    </p:spTree>
    <p:extLst>
      <p:ext uri="{BB962C8B-B14F-4D97-AF65-F5344CB8AC3E}">
        <p14:creationId xmlns:p14="http://schemas.microsoft.com/office/powerpoint/2010/main" val="24593940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12"/>
          </p:nvPr>
        </p:nvSpPr>
        <p:spPr>
          <a:xfrm>
            <a:off x="5494962" y="4706082"/>
            <a:ext cx="2133600" cy="273844"/>
          </a:xfrm>
          <a:prstGeom prst="rect">
            <a:avLst/>
          </a:prstGeom>
        </p:spPr>
        <p:txBody>
          <a:bodyPr/>
          <a:lstStyle>
            <a:lvl1pPr>
              <a:defRPr sz="800"/>
            </a:lvl1pPr>
          </a:lstStyle>
          <a:p>
            <a:fld id="{6DD46A88-E5DC-4709-B2F7-2CF3195C523F}" type="slidenum">
              <a:rPr lang="en-US" smtClean="0"/>
              <a:pPr/>
              <a:t>‹#›</a:t>
            </a:fld>
            <a:endParaRPr lang="en-US"/>
          </a:p>
        </p:txBody>
      </p:sp>
    </p:spTree>
    <p:extLst>
      <p:ext uri="{BB962C8B-B14F-4D97-AF65-F5344CB8AC3E}">
        <p14:creationId xmlns:p14="http://schemas.microsoft.com/office/powerpoint/2010/main" val="3917638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5"/>
          <p:cNvSpPr>
            <a:spLocks noGrp="1"/>
          </p:cNvSpPr>
          <p:nvPr>
            <p:ph type="sldNum" sz="quarter" idx="12"/>
          </p:nvPr>
        </p:nvSpPr>
        <p:spPr>
          <a:xfrm>
            <a:off x="5494962" y="4706082"/>
            <a:ext cx="2133600" cy="273844"/>
          </a:xfrm>
          <a:prstGeom prst="rect">
            <a:avLst/>
          </a:prstGeom>
        </p:spPr>
        <p:txBody>
          <a:bodyPr/>
          <a:lstStyle>
            <a:lvl1pPr>
              <a:defRPr sz="800"/>
            </a:lvl1pPr>
          </a:lstStyle>
          <a:p>
            <a:fld id="{6DD46A88-E5DC-4709-B2F7-2CF3195C523F}" type="slidenum">
              <a:rPr lang="en-US" smtClean="0"/>
              <a:pPr/>
              <a:t>‹#›</a:t>
            </a:fld>
            <a:endParaRPr lang="en-US"/>
          </a:p>
        </p:txBody>
      </p:sp>
    </p:spTree>
    <p:extLst>
      <p:ext uri="{BB962C8B-B14F-4D97-AF65-F5344CB8AC3E}">
        <p14:creationId xmlns:p14="http://schemas.microsoft.com/office/powerpoint/2010/main" val="2788966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78355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a:spLocks noGrp="1"/>
          </p:cNvSpPr>
          <p:nvPr>
            <p:ph type="sldNum" sz="quarter" idx="12"/>
          </p:nvPr>
        </p:nvSpPr>
        <p:spPr>
          <a:xfrm>
            <a:off x="5494962" y="4706082"/>
            <a:ext cx="2133600" cy="273844"/>
          </a:xfrm>
          <a:prstGeom prst="rect">
            <a:avLst/>
          </a:prstGeom>
        </p:spPr>
        <p:txBody>
          <a:bodyPr/>
          <a:lstStyle>
            <a:lvl1pPr>
              <a:defRPr sz="800"/>
            </a:lvl1pPr>
          </a:lstStyle>
          <a:p>
            <a:fld id="{6DD46A88-E5DC-4709-B2F7-2CF3195C523F}" type="slidenum">
              <a:rPr lang="en-US" smtClean="0"/>
              <a:pPr/>
              <a:t>‹#›</a:t>
            </a:fld>
            <a:endParaRPr lang="en-US"/>
          </a:p>
        </p:txBody>
      </p:sp>
    </p:spTree>
    <p:extLst>
      <p:ext uri="{BB962C8B-B14F-4D97-AF65-F5344CB8AC3E}">
        <p14:creationId xmlns:p14="http://schemas.microsoft.com/office/powerpoint/2010/main" val="2397023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0253F"/>
        </a:solidFill>
        <a:effectLst/>
      </p:bgPr>
    </p:bg>
    <p:spTree>
      <p:nvGrpSpPr>
        <p:cNvPr id="1" name=""/>
        <p:cNvGrpSpPr/>
        <p:nvPr/>
      </p:nvGrpSpPr>
      <p:grpSpPr>
        <a:xfrm>
          <a:off x="0" y="0"/>
          <a:ext cx="0" cy="0"/>
          <a:chOff x="0" y="0"/>
          <a:chExt cx="0" cy="0"/>
        </a:xfrm>
      </p:grpSpPr>
      <p:sp>
        <p:nvSpPr>
          <p:cNvPr id="11" name="Rectangle 10"/>
          <p:cNvSpPr/>
          <p:nvPr userDrawn="1"/>
        </p:nvSpPr>
        <p:spPr>
          <a:xfrm>
            <a:off x="0" y="1063375"/>
            <a:ext cx="9144000" cy="3565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4" name="Rectangle 3"/>
          <p:cNvSpPr/>
          <p:nvPr/>
        </p:nvSpPr>
        <p:spPr>
          <a:xfrm>
            <a:off x="0" y="4647304"/>
            <a:ext cx="9144000" cy="496196"/>
          </a:xfrm>
          <a:prstGeom prst="rect">
            <a:avLst/>
          </a:prstGeom>
          <a:solidFill>
            <a:srgbClr val="66B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MT" panose="020B0502020104020203" pitchFamily="34" charset="0"/>
            </a:endParaRPr>
          </a:p>
        </p:txBody>
      </p:sp>
      <p:sp>
        <p:nvSpPr>
          <p:cNvPr id="2" name="Title Placeholder 1"/>
          <p:cNvSpPr>
            <a:spLocks noGrp="1"/>
          </p:cNvSpPr>
          <p:nvPr>
            <p:ph type="title"/>
          </p:nvPr>
        </p:nvSpPr>
        <p:spPr>
          <a:xfrm>
            <a:off x="457200" y="57150"/>
            <a:ext cx="8234737" cy="1006079"/>
          </a:xfrm>
          <a:prstGeom prst="rect">
            <a:avLst/>
          </a:prstGeom>
          <a:effectLst>
            <a:outerShdw blurRad="50800" dist="38100" dir="2700000" algn="tl" rotWithShape="0">
              <a:prstClr val="black">
                <a:alpha val="40000"/>
              </a:prstClr>
            </a:outerShdw>
          </a:effectLst>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8229600" cy="3384693"/>
          </a:xfrm>
          <a:prstGeom prst="rect">
            <a:avLst/>
          </a:prstGeom>
          <a:no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a:xfrm>
            <a:off x="0" y="4628033"/>
            <a:ext cx="9144000" cy="0"/>
          </a:xfrm>
          <a:prstGeom prst="line">
            <a:avLst/>
          </a:prstGeom>
          <a:ln w="38100">
            <a:solidFill>
              <a:srgbClr val="10253F"/>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4576" y="4706083"/>
            <a:ext cx="4976117" cy="326525"/>
          </a:xfrm>
          <a:prstGeom prst="rect">
            <a:avLst/>
          </a:prstGeom>
          <a:effectLst>
            <a:outerShdw blurRad="50800" dist="38100" dir="2700000" algn="tl" rotWithShape="0">
              <a:prstClr val="black">
                <a:alpha val="40000"/>
              </a:prstClr>
            </a:outerShdw>
          </a:effectLst>
        </p:spPr>
        <p:txBody>
          <a:bodyPr vert="horz" lIns="91440" tIns="45720" rIns="91440" bIns="45720" rtlCol="0" anchor="t" anchorCtr="0"/>
          <a:lstStyle>
            <a:defPPr>
              <a:defRPr lang="en-US"/>
            </a:defPPr>
            <a:lvl1pPr marL="0" algn="r" defTabSz="914400" rtl="0" eaLnBrk="1" latinLnBrk="0" hangingPunct="1">
              <a:defRPr sz="1200" kern="1200">
                <a:solidFill>
                  <a:schemeClr val="bg1"/>
                </a:solidFill>
                <a:latin typeface="Gill Sans MT" panose="020B05020201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a:solidFill>
                  <a:schemeClr val="bg1"/>
                </a:solidFill>
                <a:latin typeface="Gill Sans MT" panose="020B0502020104020203" pitchFamily="34" charset="0"/>
              </a:rPr>
              <a:t>2017 ITRC Annual Meeting • New Orleans, Louisiana</a:t>
            </a:r>
            <a:r>
              <a:rPr lang="en-US" sz="800" b="1" baseline="0" dirty="0">
                <a:solidFill>
                  <a:schemeClr val="bg1"/>
                </a:solidFill>
                <a:latin typeface="Gill Sans MT" panose="020B0502020104020203" pitchFamily="34" charset="0"/>
              </a:rPr>
              <a:t> • </a:t>
            </a:r>
            <a:r>
              <a:rPr lang="en-US" sz="800" b="1" dirty="0">
                <a:solidFill>
                  <a:schemeClr val="bg1"/>
                </a:solidFill>
                <a:latin typeface="Gill Sans MT" panose="020B0502020104020203" pitchFamily="34" charset="0"/>
              </a:rPr>
              <a:t>March 27-30, 2017 </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Gill Sans MT" panose="020B0502020104020203" pitchFamily="34" charset="0"/>
              </a:rPr>
              <a:t>Advancing Environmental </a:t>
            </a:r>
            <a:r>
              <a:rPr lang="en-US" sz="800" dirty="0" smtClean="0">
                <a:solidFill>
                  <a:schemeClr val="bg1"/>
                </a:solidFill>
                <a:latin typeface="Gill Sans MT" panose="020B0502020104020203" pitchFamily="34" charset="0"/>
              </a:rPr>
              <a:t>Partnerships </a:t>
            </a:r>
            <a:r>
              <a:rPr lang="en-US" sz="800" dirty="0">
                <a:solidFill>
                  <a:schemeClr val="bg1"/>
                </a:solidFill>
                <a:latin typeface="Gill Sans MT" panose="020B0502020104020203" pitchFamily="34" charset="0"/>
              </a:rPr>
              <a:t>www.itrcweb.org</a:t>
            </a:r>
          </a:p>
        </p:txBody>
      </p:sp>
      <p:sp>
        <p:nvSpPr>
          <p:cNvPr id="17" name="Slide Number Placeholder 5"/>
          <p:cNvSpPr>
            <a:spLocks noGrp="1"/>
          </p:cNvSpPr>
          <p:nvPr>
            <p:ph type="sldNum" sz="quarter" idx="4"/>
          </p:nvPr>
        </p:nvSpPr>
        <p:spPr>
          <a:xfrm>
            <a:off x="5494962" y="4706082"/>
            <a:ext cx="2133600" cy="273844"/>
          </a:xfrm>
          <a:prstGeom prst="rect">
            <a:avLst/>
          </a:prstGeom>
        </p:spPr>
        <p:txBody>
          <a:bodyPr vert="horz" anchor="t" anchorCtr="0"/>
          <a:lstStyle>
            <a:lvl1pPr algn="r">
              <a:defRPr sz="800">
                <a:solidFill>
                  <a:schemeClr val="bg1"/>
                </a:solidFill>
                <a:latin typeface="Gill Sans MT" panose="020B0502020104020203" pitchFamily="34" charset="0"/>
              </a:defRPr>
            </a:lvl1pPr>
          </a:lstStyle>
          <a:p>
            <a:fld id="{6DD46A88-E5DC-4709-B2F7-2CF3195C523F}" type="slidenum">
              <a:rPr lang="en-US" smtClean="0"/>
              <a:pPr/>
              <a:t>‹#›</a:t>
            </a:fld>
            <a:endParaRPr lang="en-US"/>
          </a:p>
        </p:txBody>
      </p:sp>
      <p:pic>
        <p:nvPicPr>
          <p:cNvPr id="18" name="Picture 17"/>
          <p:cNvPicPr>
            <a:picLocks/>
          </p:cNvPicPr>
          <p:nvPr userDrawn="1"/>
        </p:nvPicPr>
        <p:blipFill>
          <a:blip r:embed="rId14" cstate="print">
            <a:extLst>
              <a:ext uri="{28A0092B-C50C-407E-A947-70E740481C1C}">
                <a14:useLocalDpi xmlns:a14="http://schemas.microsoft.com/office/drawing/2010/main" val="0"/>
              </a:ext>
            </a:extLst>
          </a:blip>
          <a:stretch>
            <a:fillRect/>
          </a:stretch>
        </p:blipFill>
        <p:spPr>
          <a:xfrm>
            <a:off x="8242419" y="4338724"/>
            <a:ext cx="648424" cy="6434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07041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ftr="0" dt="0"/>
  <p:txStyles>
    <p:titleStyle>
      <a:lvl1pPr algn="l" defTabSz="914400" rtl="0" eaLnBrk="1" latinLnBrk="0" hangingPunct="1">
        <a:spcBef>
          <a:spcPct val="0"/>
        </a:spcBef>
        <a:buNone/>
        <a:defRPr sz="3400" b="1" kern="1200" cap="all" baseline="0">
          <a:solidFill>
            <a:schemeClr val="bg1"/>
          </a:solidFill>
          <a:effectLst/>
          <a:latin typeface="Gill Sans MT" panose="020B0502020104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000" kern="1200">
          <a:solidFill>
            <a:srgbClr val="10253F"/>
          </a:solidFill>
          <a:latin typeface="Gill Sans MT" panose="020B0502020104020203"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0253F"/>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0253F"/>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0253F"/>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0253F"/>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26.jp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2017 ITRC Annual Meeting</a:t>
            </a:r>
            <a:br>
              <a:rPr lang="en-US" dirty="0"/>
            </a:br>
            <a:r>
              <a:rPr lang="en-US" sz="3200" dirty="0"/>
              <a:t>Technical team update</a:t>
            </a:r>
          </a:p>
        </p:txBody>
      </p:sp>
    </p:spTree>
    <p:extLst>
      <p:ext uri="{BB962C8B-B14F-4D97-AF65-F5344CB8AC3E}">
        <p14:creationId xmlns:p14="http://schemas.microsoft.com/office/powerpoint/2010/main" val="2978848141"/>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pPr algn="ctr"/>
            <a:r>
              <a:rPr lang="en-US" dirty="0"/>
              <a:t>methane</a:t>
            </a:r>
          </a:p>
        </p:txBody>
      </p:sp>
      <p:sp>
        <p:nvSpPr>
          <p:cNvPr id="5" name="Content Placeholder 2"/>
          <p:cNvSpPr>
            <a:spLocks noGrp="1"/>
          </p:cNvSpPr>
          <p:nvPr>
            <p:ph sz="half" idx="1"/>
          </p:nvPr>
        </p:nvSpPr>
        <p:spPr>
          <a:xfrm>
            <a:off x="341907" y="1186446"/>
            <a:ext cx="8635115" cy="3394472"/>
          </a:xfrm>
        </p:spPr>
        <p:txBody>
          <a:bodyPr>
            <a:normAutofit/>
          </a:bodyPr>
          <a:lstStyle/>
          <a:p>
            <a:pPr marL="0" indent="0" algn="ctr">
              <a:buNone/>
            </a:pPr>
            <a:r>
              <a:rPr lang="en-US" sz="2800" dirty="0"/>
              <a:t>Evaluation of Innovative Methane Detection Technologies</a:t>
            </a:r>
          </a:p>
        </p:txBody>
      </p:sp>
      <p:sp>
        <p:nvSpPr>
          <p:cNvPr id="4" name="Slide Number Placeholder 3"/>
          <p:cNvSpPr>
            <a:spLocks noGrp="1"/>
          </p:cNvSpPr>
          <p:nvPr>
            <p:ph type="sldNum" sz="quarter" idx="12"/>
          </p:nvPr>
        </p:nvSpPr>
        <p:spPr/>
        <p:txBody>
          <a:bodyPr/>
          <a:lstStyle/>
          <a:p>
            <a:fld id="{6DD46A88-E5DC-4709-B2F7-2CF3195C523F}" type="slidenum">
              <a:rPr lang="en-US" smtClean="0"/>
              <a:pPr/>
              <a:t>10</a:t>
            </a:fld>
            <a:endParaRPr lang="en-US"/>
          </a:p>
        </p:txBody>
      </p:sp>
      <p:sp>
        <p:nvSpPr>
          <p:cNvPr id="6" name="TextBox 5"/>
          <p:cNvSpPr txBox="1"/>
          <p:nvPr/>
        </p:nvSpPr>
        <p:spPr>
          <a:xfrm>
            <a:off x="4950212" y="1923818"/>
            <a:ext cx="2600076" cy="2215991"/>
          </a:xfrm>
          <a:prstGeom prst="rect">
            <a:avLst/>
          </a:prstGeom>
          <a:noFill/>
        </p:spPr>
        <p:txBody>
          <a:bodyPr wrap="square" rtlCol="0">
            <a:spAutoFit/>
          </a:bodyPr>
          <a:lstStyle/>
          <a:p>
            <a:pPr algn="r"/>
            <a:r>
              <a:rPr lang="en-US" sz="2800" dirty="0">
                <a:latin typeface="Gill Sans MT" panose="020B0502020104020203" pitchFamily="34" charset="0"/>
              </a:rPr>
              <a:t>Lisa Dorman</a:t>
            </a:r>
          </a:p>
          <a:p>
            <a:pPr algn="r"/>
            <a:r>
              <a:rPr lang="en-US" dirty="0">
                <a:latin typeface="Gill Sans MT" panose="020B0502020104020203" pitchFamily="34" charset="0"/>
              </a:rPr>
              <a:t>Pennsylvania DEP</a:t>
            </a:r>
          </a:p>
          <a:p>
            <a:pPr lvl="0" algn="r"/>
            <a:endParaRPr lang="en-US" sz="2800" dirty="0">
              <a:solidFill>
                <a:prstClr val="black"/>
              </a:solidFill>
              <a:latin typeface="Gill Sans MT" panose="020B0502020104020203" pitchFamily="34" charset="0"/>
            </a:endParaRPr>
          </a:p>
          <a:p>
            <a:pPr lvl="0" algn="r"/>
            <a:r>
              <a:rPr lang="en-US" sz="2800" dirty="0">
                <a:solidFill>
                  <a:prstClr val="black"/>
                </a:solidFill>
                <a:latin typeface="Gill Sans MT" panose="020B0502020104020203" pitchFamily="34" charset="0"/>
              </a:rPr>
              <a:t>Timothy Taylor</a:t>
            </a:r>
          </a:p>
          <a:p>
            <a:pPr lvl="0" algn="r"/>
            <a:r>
              <a:rPr lang="en-US" dirty="0">
                <a:solidFill>
                  <a:prstClr val="black"/>
                </a:solidFill>
                <a:latin typeface="Gill Sans MT" panose="020B0502020104020203" pitchFamily="34" charset="0"/>
              </a:rPr>
              <a:t>Colorado DPHE</a:t>
            </a:r>
          </a:p>
          <a:p>
            <a:pPr algn="ctr"/>
            <a:endParaRPr lang="en-US" dirty="0">
              <a:latin typeface="Gill Sans MT" panose="020B05020201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687" y="1739174"/>
            <a:ext cx="1632680" cy="2778024"/>
          </a:xfrm>
          <a:prstGeom prst="rect">
            <a:avLst/>
          </a:prstGeom>
        </p:spPr>
      </p:pic>
      <p:pic>
        <p:nvPicPr>
          <p:cNvPr id="8" name="Picture 2" descr="http://itrcweb.org/Membership/GetMemberPhoto?memberID=27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0288" y="1923818"/>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itrcweb.org/Membership/GetMemberPhoto?memberID=28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0288" y="3031813"/>
            <a:ext cx="9144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92349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57150"/>
            <a:ext cx="8245011" cy="1006079"/>
          </a:xfrm>
        </p:spPr>
        <p:txBody>
          <a:bodyPr/>
          <a:lstStyle/>
          <a:p>
            <a:pPr algn="ctr"/>
            <a:r>
              <a:rPr lang="en-US" dirty="0"/>
              <a:t>Methane FOCUS &amp; STATUS</a:t>
            </a:r>
          </a:p>
        </p:txBody>
      </p:sp>
      <p:sp>
        <p:nvSpPr>
          <p:cNvPr id="5" name="Content Placeholder 2"/>
          <p:cNvSpPr>
            <a:spLocks noGrp="1"/>
          </p:cNvSpPr>
          <p:nvPr>
            <p:ph sz="half" idx="1"/>
          </p:nvPr>
        </p:nvSpPr>
        <p:spPr>
          <a:xfrm>
            <a:off x="457200" y="1200150"/>
            <a:ext cx="8229600" cy="3376987"/>
          </a:xfrm>
        </p:spPr>
        <p:txBody>
          <a:bodyPr/>
          <a:lstStyle/>
          <a:p>
            <a:pPr marL="0" indent="0" algn="ctr">
              <a:buNone/>
            </a:pPr>
            <a:r>
              <a:rPr lang="en-US" dirty="0" smtClean="0"/>
              <a:t>Creation of a standardized evaluation methodology for methane-detection technologies</a:t>
            </a:r>
            <a:endParaRPr lang="en-US" dirty="0"/>
          </a:p>
          <a:p>
            <a:pPr marL="0" indent="0" algn="ctr">
              <a:buNone/>
            </a:pPr>
            <a:endParaRPr lang="en-US" dirty="0"/>
          </a:p>
          <a:p>
            <a:pPr marL="0" indent="0" algn="ctr">
              <a:buNone/>
            </a:pPr>
            <a:r>
              <a:rPr lang="en-US" dirty="0" smtClean="0"/>
              <a:t>Completing and reviewing drafts of the main sections of the Technical-Regulatory Guidance document</a:t>
            </a:r>
            <a:endParaRPr lang="en-US" dirty="0"/>
          </a:p>
        </p:txBody>
      </p:sp>
      <p:sp>
        <p:nvSpPr>
          <p:cNvPr id="4" name="Slide Number Placeholder 3"/>
          <p:cNvSpPr>
            <a:spLocks noGrp="1"/>
          </p:cNvSpPr>
          <p:nvPr>
            <p:ph type="sldNum" sz="quarter" idx="12"/>
          </p:nvPr>
        </p:nvSpPr>
        <p:spPr/>
        <p:txBody>
          <a:bodyPr/>
          <a:lstStyle/>
          <a:p>
            <a:fld id="{6DD46A88-E5DC-4709-B2F7-2CF3195C523F}" type="slidenum">
              <a:rPr lang="en-US" smtClean="0"/>
              <a:pPr/>
              <a:t>11</a:t>
            </a:fld>
            <a:endParaRPr lang="en-US"/>
          </a:p>
        </p:txBody>
      </p:sp>
    </p:spTree>
    <p:extLst>
      <p:ext uri="{BB962C8B-B14F-4D97-AF65-F5344CB8AC3E}">
        <p14:creationId xmlns:p14="http://schemas.microsoft.com/office/powerpoint/2010/main" val="265613525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pPr algn="ctr"/>
            <a:r>
              <a:rPr lang="en-US" dirty="0"/>
              <a:t>Munitions</a:t>
            </a:r>
          </a:p>
        </p:txBody>
      </p:sp>
      <p:sp>
        <p:nvSpPr>
          <p:cNvPr id="5" name="Content Placeholder 2"/>
          <p:cNvSpPr>
            <a:spLocks noGrp="1"/>
          </p:cNvSpPr>
          <p:nvPr>
            <p:ph sz="half" idx="1"/>
          </p:nvPr>
        </p:nvSpPr>
        <p:spPr>
          <a:xfrm>
            <a:off x="1" y="1200151"/>
            <a:ext cx="9144000" cy="3394472"/>
          </a:xfrm>
        </p:spPr>
        <p:txBody>
          <a:bodyPr>
            <a:normAutofit/>
          </a:bodyPr>
          <a:lstStyle/>
          <a:p>
            <a:pPr marL="0" indent="0" algn="ctr">
              <a:buNone/>
            </a:pPr>
            <a:r>
              <a:rPr lang="en-US" sz="2800" dirty="0"/>
              <a:t>Quality Considerations for Multiple Aspects </a:t>
            </a:r>
          </a:p>
          <a:p>
            <a:pPr marL="0" indent="0" algn="ctr">
              <a:buNone/>
            </a:pPr>
            <a:r>
              <a:rPr lang="en-US" sz="2800" dirty="0"/>
              <a:t>of Munitions Response Sites</a:t>
            </a:r>
          </a:p>
        </p:txBody>
      </p:sp>
      <p:sp>
        <p:nvSpPr>
          <p:cNvPr id="4" name="Slide Number Placeholder 3"/>
          <p:cNvSpPr>
            <a:spLocks noGrp="1"/>
          </p:cNvSpPr>
          <p:nvPr>
            <p:ph type="sldNum" sz="quarter" idx="12"/>
          </p:nvPr>
        </p:nvSpPr>
        <p:spPr/>
        <p:txBody>
          <a:bodyPr/>
          <a:lstStyle/>
          <a:p>
            <a:fld id="{6DD46A88-E5DC-4709-B2F7-2CF3195C523F}" type="slidenum">
              <a:rPr lang="en-US" smtClean="0"/>
              <a:pPr/>
              <a:t>12</a:t>
            </a:fld>
            <a:endParaRPr lang="en-US"/>
          </a:p>
        </p:txBody>
      </p:sp>
      <p:sp>
        <p:nvSpPr>
          <p:cNvPr id="6" name="TextBox 5"/>
          <p:cNvSpPr txBox="1"/>
          <p:nvPr/>
        </p:nvSpPr>
        <p:spPr>
          <a:xfrm>
            <a:off x="4365263" y="2261999"/>
            <a:ext cx="3212328" cy="2215991"/>
          </a:xfrm>
          <a:prstGeom prst="rect">
            <a:avLst/>
          </a:prstGeom>
          <a:noFill/>
        </p:spPr>
        <p:txBody>
          <a:bodyPr wrap="square" rtlCol="0">
            <a:spAutoFit/>
          </a:bodyPr>
          <a:lstStyle/>
          <a:p>
            <a:pPr algn="r"/>
            <a:r>
              <a:rPr lang="en-US" sz="2800" dirty="0">
                <a:latin typeface="Gill Sans MT" panose="020B0502020104020203" pitchFamily="34" charset="0"/>
              </a:rPr>
              <a:t>William Harmon</a:t>
            </a:r>
          </a:p>
          <a:p>
            <a:pPr algn="r"/>
            <a:r>
              <a:rPr lang="en-US" dirty="0">
                <a:latin typeface="Gill Sans MT" panose="020B0502020104020203" pitchFamily="34" charset="0"/>
              </a:rPr>
              <a:t>Michigan DEQ</a:t>
            </a:r>
          </a:p>
          <a:p>
            <a:pPr lvl="0" algn="r"/>
            <a:endParaRPr lang="en-US" sz="2800" dirty="0">
              <a:solidFill>
                <a:prstClr val="black"/>
              </a:solidFill>
              <a:latin typeface="Gill Sans MT" panose="020B0502020104020203" pitchFamily="34" charset="0"/>
            </a:endParaRPr>
          </a:p>
          <a:p>
            <a:pPr lvl="0" algn="r"/>
            <a:r>
              <a:rPr lang="en-US" sz="2800" dirty="0">
                <a:solidFill>
                  <a:prstClr val="black"/>
                </a:solidFill>
                <a:latin typeface="Gill Sans MT" panose="020B0502020104020203" pitchFamily="34" charset="0"/>
              </a:rPr>
              <a:t>Roman </a:t>
            </a:r>
            <a:r>
              <a:rPr lang="en-US" sz="2800" dirty="0" err="1">
                <a:solidFill>
                  <a:prstClr val="black"/>
                </a:solidFill>
                <a:latin typeface="Gill Sans MT" panose="020B0502020104020203" pitchFamily="34" charset="0"/>
              </a:rPr>
              <a:t>Racca</a:t>
            </a:r>
            <a:endParaRPr lang="en-US" sz="2800" dirty="0">
              <a:solidFill>
                <a:prstClr val="black"/>
              </a:solidFill>
              <a:latin typeface="Gill Sans MT" panose="020B0502020104020203" pitchFamily="34" charset="0"/>
            </a:endParaRPr>
          </a:p>
          <a:p>
            <a:pPr lvl="0" algn="r"/>
            <a:r>
              <a:rPr lang="en-US" dirty="0">
                <a:solidFill>
                  <a:prstClr val="black"/>
                </a:solidFill>
                <a:latin typeface="Gill Sans MT" panose="020B0502020104020203" pitchFamily="34" charset="0"/>
              </a:rPr>
              <a:t>California EPA – DTSC</a:t>
            </a:r>
          </a:p>
          <a:p>
            <a:pPr algn="r"/>
            <a:endParaRPr lang="en-US" dirty="0">
              <a:latin typeface="Gill Sans MT" panose="020B05020201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675" y="2261999"/>
            <a:ext cx="3437062" cy="2208446"/>
          </a:xfrm>
          <a:prstGeom prst="rect">
            <a:avLst/>
          </a:prstGeom>
        </p:spPr>
      </p:pic>
      <p:pic>
        <p:nvPicPr>
          <p:cNvPr id="8" name="Picture 2" descr="http://itrcweb.org/Membership/GetMemberPhoto?memberID=11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7591" y="2230195"/>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itrcweb.org/Membership/GetMemberPhoto?memberID=14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7591" y="3369994"/>
            <a:ext cx="9144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55844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57150"/>
            <a:ext cx="8245011" cy="1006079"/>
          </a:xfrm>
        </p:spPr>
        <p:txBody>
          <a:bodyPr/>
          <a:lstStyle/>
          <a:p>
            <a:pPr algn="ctr"/>
            <a:r>
              <a:rPr lang="en-US" dirty="0" smtClean="0"/>
              <a:t>Munitions FOCUS &amp; STATUS</a:t>
            </a:r>
            <a:endParaRPr lang="en-US" dirty="0"/>
          </a:p>
        </p:txBody>
      </p:sp>
      <p:sp>
        <p:nvSpPr>
          <p:cNvPr id="5" name="Content Placeholder 2"/>
          <p:cNvSpPr>
            <a:spLocks noGrp="1"/>
          </p:cNvSpPr>
          <p:nvPr>
            <p:ph sz="half" idx="1"/>
          </p:nvPr>
        </p:nvSpPr>
        <p:spPr>
          <a:xfrm>
            <a:off x="457200" y="1200150"/>
            <a:ext cx="8229600" cy="3376987"/>
          </a:xfrm>
        </p:spPr>
        <p:txBody>
          <a:bodyPr/>
          <a:lstStyle/>
          <a:p>
            <a:pPr marL="0" indent="0" algn="ctr">
              <a:buNone/>
            </a:pPr>
            <a:r>
              <a:rPr lang="en-US" dirty="0"/>
              <a:t>Integrating QA/QC programs to support geophysical </a:t>
            </a:r>
            <a:r>
              <a:rPr lang="en-US" dirty="0" smtClean="0"/>
              <a:t>classification</a:t>
            </a:r>
          </a:p>
          <a:p>
            <a:pPr marL="0" indent="0" algn="ctr">
              <a:buNone/>
            </a:pPr>
            <a:endParaRPr lang="en-US" dirty="0"/>
          </a:p>
          <a:p>
            <a:pPr marL="0" indent="0" algn="ctr">
              <a:buNone/>
            </a:pPr>
            <a:endParaRPr lang="en-US" dirty="0"/>
          </a:p>
          <a:p>
            <a:pPr marL="0" indent="0" algn="ctr">
              <a:buNone/>
            </a:pPr>
            <a:r>
              <a:rPr lang="en-US" dirty="0"/>
              <a:t>Internal draft under team </a:t>
            </a:r>
            <a:r>
              <a:rPr lang="en-US" dirty="0" smtClean="0"/>
              <a:t>review to </a:t>
            </a:r>
            <a:r>
              <a:rPr lang="en-US" dirty="0"/>
              <a:t>prepare </a:t>
            </a:r>
            <a:r>
              <a:rPr lang="en-US" dirty="0" smtClean="0"/>
              <a:t>for external </a:t>
            </a:r>
            <a:r>
              <a:rPr lang="en-US"/>
              <a:t>draft </a:t>
            </a:r>
            <a:r>
              <a:rPr lang="en-US" smtClean="0"/>
              <a:t>review </a:t>
            </a:r>
            <a:r>
              <a:rPr lang="en-US" dirty="0"/>
              <a:t>in Summer 2017</a:t>
            </a:r>
          </a:p>
        </p:txBody>
      </p:sp>
      <p:sp>
        <p:nvSpPr>
          <p:cNvPr id="4" name="Slide Number Placeholder 3"/>
          <p:cNvSpPr>
            <a:spLocks noGrp="1"/>
          </p:cNvSpPr>
          <p:nvPr>
            <p:ph type="sldNum" sz="quarter" idx="12"/>
          </p:nvPr>
        </p:nvSpPr>
        <p:spPr/>
        <p:txBody>
          <a:bodyPr/>
          <a:lstStyle/>
          <a:p>
            <a:fld id="{6DD46A88-E5DC-4709-B2F7-2CF3195C523F}" type="slidenum">
              <a:rPr lang="en-US" smtClean="0"/>
              <a:pPr/>
              <a:t>13</a:t>
            </a:fld>
            <a:endParaRPr lang="en-US"/>
          </a:p>
        </p:txBody>
      </p:sp>
    </p:spTree>
    <p:extLst>
      <p:ext uri="{BB962C8B-B14F-4D97-AF65-F5344CB8AC3E}">
        <p14:creationId xmlns:p14="http://schemas.microsoft.com/office/powerpoint/2010/main" val="253583944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pPr algn="ctr"/>
            <a:r>
              <a:rPr lang="en-US" dirty="0"/>
              <a:t>PFAS</a:t>
            </a:r>
            <a:r>
              <a:rPr lang="en-US" sz="2400" dirty="0"/>
              <a:t>s</a:t>
            </a:r>
            <a:endParaRPr lang="en-US" dirty="0"/>
          </a:p>
        </p:txBody>
      </p:sp>
      <p:sp>
        <p:nvSpPr>
          <p:cNvPr id="5" name="Content Placeholder 2"/>
          <p:cNvSpPr>
            <a:spLocks noGrp="1"/>
          </p:cNvSpPr>
          <p:nvPr>
            <p:ph sz="half" idx="1"/>
          </p:nvPr>
        </p:nvSpPr>
        <p:spPr>
          <a:xfrm>
            <a:off x="0" y="1190275"/>
            <a:ext cx="9144000" cy="3394472"/>
          </a:xfrm>
        </p:spPr>
        <p:txBody>
          <a:bodyPr>
            <a:normAutofit/>
          </a:bodyPr>
          <a:lstStyle/>
          <a:p>
            <a:pPr marL="0" indent="0" algn="ctr">
              <a:buNone/>
            </a:pPr>
            <a:r>
              <a:rPr lang="en-US" sz="2800" dirty="0"/>
              <a:t>Key Information Needed to Develop Strategies to Address Environmental Releases of Per- and </a:t>
            </a:r>
            <a:r>
              <a:rPr lang="en-US" sz="2800" dirty="0" err="1"/>
              <a:t>Polyfluoroalkyl</a:t>
            </a:r>
            <a:r>
              <a:rPr lang="en-US" sz="2800" dirty="0"/>
              <a:t> Substances</a:t>
            </a:r>
          </a:p>
        </p:txBody>
      </p:sp>
      <p:sp>
        <p:nvSpPr>
          <p:cNvPr id="4" name="Slide Number Placeholder 3"/>
          <p:cNvSpPr>
            <a:spLocks noGrp="1"/>
          </p:cNvSpPr>
          <p:nvPr>
            <p:ph type="sldNum" sz="quarter" idx="12"/>
          </p:nvPr>
        </p:nvSpPr>
        <p:spPr/>
        <p:txBody>
          <a:bodyPr/>
          <a:lstStyle/>
          <a:p>
            <a:fld id="{6DD46A88-E5DC-4709-B2F7-2CF3195C523F}" type="slidenum">
              <a:rPr lang="en-US" smtClean="0"/>
              <a:pPr/>
              <a:t>14</a:t>
            </a:fld>
            <a:endParaRPr lang="en-US"/>
          </a:p>
        </p:txBody>
      </p:sp>
      <p:sp>
        <p:nvSpPr>
          <p:cNvPr id="6" name="TextBox 5"/>
          <p:cNvSpPr txBox="1"/>
          <p:nvPr/>
        </p:nvSpPr>
        <p:spPr>
          <a:xfrm>
            <a:off x="4707170" y="2143500"/>
            <a:ext cx="2862469" cy="2215991"/>
          </a:xfrm>
          <a:prstGeom prst="rect">
            <a:avLst/>
          </a:prstGeom>
          <a:noFill/>
        </p:spPr>
        <p:txBody>
          <a:bodyPr wrap="square" rtlCol="0">
            <a:spAutoFit/>
          </a:bodyPr>
          <a:lstStyle/>
          <a:p>
            <a:pPr algn="r"/>
            <a:r>
              <a:rPr lang="en-US" sz="2800" dirty="0">
                <a:latin typeface="Gill Sans MT" panose="020B0502020104020203" pitchFamily="34" charset="0"/>
              </a:rPr>
              <a:t>Robert Mueller</a:t>
            </a:r>
          </a:p>
          <a:p>
            <a:pPr algn="r"/>
            <a:r>
              <a:rPr lang="en-US" dirty="0">
                <a:latin typeface="Gill Sans MT" panose="020B0502020104020203" pitchFamily="34" charset="0"/>
              </a:rPr>
              <a:t>New Jersey DEP</a:t>
            </a:r>
          </a:p>
          <a:p>
            <a:pPr lvl="0" algn="r"/>
            <a:endParaRPr lang="en-US" sz="2800" dirty="0">
              <a:solidFill>
                <a:prstClr val="black"/>
              </a:solidFill>
              <a:latin typeface="Gill Sans MT" panose="020B0502020104020203" pitchFamily="34" charset="0"/>
            </a:endParaRPr>
          </a:p>
          <a:p>
            <a:pPr lvl="0" algn="r"/>
            <a:r>
              <a:rPr lang="en-US" sz="2800" dirty="0">
                <a:solidFill>
                  <a:prstClr val="black"/>
                </a:solidFill>
                <a:latin typeface="Gill Sans MT" panose="020B0502020104020203" pitchFamily="34" charset="0"/>
              </a:rPr>
              <a:t>Ginny </a:t>
            </a:r>
            <a:r>
              <a:rPr lang="en-US" sz="2800" dirty="0" err="1">
                <a:solidFill>
                  <a:prstClr val="black"/>
                </a:solidFill>
                <a:latin typeface="Gill Sans MT" panose="020B0502020104020203" pitchFamily="34" charset="0"/>
              </a:rPr>
              <a:t>Yingling</a:t>
            </a:r>
            <a:endParaRPr lang="en-US" sz="2800" dirty="0">
              <a:solidFill>
                <a:prstClr val="black"/>
              </a:solidFill>
              <a:latin typeface="Gill Sans MT" panose="020B0502020104020203" pitchFamily="34" charset="0"/>
            </a:endParaRPr>
          </a:p>
          <a:p>
            <a:pPr lvl="0" algn="r"/>
            <a:r>
              <a:rPr lang="en-US" dirty="0">
                <a:solidFill>
                  <a:prstClr val="black"/>
                </a:solidFill>
                <a:latin typeface="Gill Sans MT" panose="020B0502020104020203" pitchFamily="34" charset="0"/>
              </a:rPr>
              <a:t>Minnesota Dept. Health</a:t>
            </a:r>
          </a:p>
          <a:p>
            <a:pPr algn="ctr"/>
            <a:endParaRPr lang="en-US" dirty="0">
              <a:latin typeface="Gill Sans MT" panose="020B0502020104020203" pitchFamily="34" charset="0"/>
            </a:endParaRPr>
          </a:p>
        </p:txBody>
      </p:sp>
      <p:pic>
        <p:nvPicPr>
          <p:cNvPr id="8" name="Picture 2" descr="http://itrcweb.org/Membership/GetMemberPhoto?memberID=12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9639" y="2118617"/>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itrcweb.org/Membership/GetMemberPhoto?memberID=30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9639" y="3291250"/>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ile:Perfluorooctanesulfonic-acid-3D-ball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387" y="2319930"/>
            <a:ext cx="4707170" cy="1623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90352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57150"/>
            <a:ext cx="8245011" cy="1006079"/>
          </a:xfrm>
        </p:spPr>
        <p:txBody>
          <a:bodyPr/>
          <a:lstStyle/>
          <a:p>
            <a:pPr algn="ctr"/>
            <a:r>
              <a:rPr lang="en-US" dirty="0" smtClean="0"/>
              <a:t>PFAS</a:t>
            </a:r>
            <a:r>
              <a:rPr lang="en-US" sz="2400" dirty="0" smtClean="0"/>
              <a:t>s </a:t>
            </a:r>
            <a:r>
              <a:rPr lang="en-US" dirty="0"/>
              <a:t>FOCUS &amp; STATUS</a:t>
            </a:r>
          </a:p>
        </p:txBody>
      </p:sp>
      <p:sp>
        <p:nvSpPr>
          <p:cNvPr id="5" name="Content Placeholder 2"/>
          <p:cNvSpPr>
            <a:spLocks noGrp="1"/>
          </p:cNvSpPr>
          <p:nvPr>
            <p:ph sz="half" idx="1"/>
          </p:nvPr>
        </p:nvSpPr>
        <p:spPr>
          <a:xfrm>
            <a:off x="304800" y="1200150"/>
            <a:ext cx="8553450" cy="3376987"/>
          </a:xfrm>
        </p:spPr>
        <p:txBody>
          <a:bodyPr>
            <a:normAutofit/>
          </a:bodyPr>
          <a:lstStyle/>
          <a:p>
            <a:pPr marL="0" indent="0" algn="ctr">
              <a:buNone/>
            </a:pPr>
            <a:r>
              <a:rPr lang="en-US" dirty="0"/>
              <a:t>Scientific understanding of </a:t>
            </a:r>
            <a:r>
              <a:rPr lang="en-US" dirty="0" smtClean="0"/>
              <a:t>PFASs and compiling information for easy access to project managers </a:t>
            </a:r>
            <a:r>
              <a:rPr lang="en-US" dirty="0"/>
              <a:t>about adverse environmental </a:t>
            </a:r>
            <a:r>
              <a:rPr lang="en-US" dirty="0" smtClean="0"/>
              <a:t>effects, sources</a:t>
            </a:r>
            <a:r>
              <a:rPr lang="en-US" dirty="0"/>
              <a:t>, </a:t>
            </a:r>
            <a:r>
              <a:rPr lang="en-US" dirty="0" smtClean="0"/>
              <a:t>characterization tools, </a:t>
            </a:r>
            <a:r>
              <a:rPr lang="en-US" dirty="0"/>
              <a:t>and </a:t>
            </a:r>
            <a:r>
              <a:rPr lang="en-US" dirty="0" smtClean="0"/>
              <a:t>remediation methods </a:t>
            </a:r>
            <a:r>
              <a:rPr lang="en-US" dirty="0"/>
              <a:t>for PFASs </a:t>
            </a:r>
            <a:endParaRPr lang="en-US" dirty="0" smtClean="0"/>
          </a:p>
          <a:p>
            <a:pPr marL="0" indent="0" algn="ctr">
              <a:buNone/>
            </a:pPr>
            <a:endParaRPr lang="en-US" dirty="0"/>
          </a:p>
          <a:p>
            <a:pPr marL="0" indent="0" algn="ctr">
              <a:buNone/>
            </a:pPr>
            <a:r>
              <a:rPr lang="en-US" dirty="0" smtClean="0"/>
              <a:t>Separating </a:t>
            </a:r>
            <a:r>
              <a:rPr lang="en-US" dirty="0"/>
              <a:t>into sub-teams and </a:t>
            </a:r>
            <a:r>
              <a:rPr lang="en-US" dirty="0" smtClean="0"/>
              <a:t>preparing six </a:t>
            </a:r>
            <a:r>
              <a:rPr lang="en-US"/>
              <a:t>fact </a:t>
            </a:r>
            <a:r>
              <a:rPr lang="en-US" smtClean="0"/>
              <a:t>sheets</a:t>
            </a:r>
          </a:p>
          <a:p>
            <a:pPr marL="0" indent="0" algn="ctr">
              <a:buNone/>
            </a:pPr>
            <a:r>
              <a:rPr lang="en-US" smtClean="0"/>
              <a:t> </a:t>
            </a:r>
            <a:r>
              <a:rPr lang="en-US" dirty="0"/>
              <a:t>of concise technical </a:t>
            </a:r>
            <a:r>
              <a:rPr lang="en-US" dirty="0" smtClean="0"/>
              <a:t>information</a:t>
            </a:r>
            <a:endParaRPr lang="en-US" dirty="0"/>
          </a:p>
        </p:txBody>
      </p:sp>
      <p:sp>
        <p:nvSpPr>
          <p:cNvPr id="4" name="Slide Number Placeholder 3"/>
          <p:cNvSpPr>
            <a:spLocks noGrp="1"/>
          </p:cNvSpPr>
          <p:nvPr>
            <p:ph type="sldNum" sz="quarter" idx="12"/>
          </p:nvPr>
        </p:nvSpPr>
        <p:spPr/>
        <p:txBody>
          <a:bodyPr/>
          <a:lstStyle/>
          <a:p>
            <a:fld id="{6DD46A88-E5DC-4709-B2F7-2CF3195C523F}" type="slidenum">
              <a:rPr lang="en-US" smtClean="0"/>
              <a:pPr/>
              <a:t>15</a:t>
            </a:fld>
            <a:endParaRPr lang="en-US"/>
          </a:p>
        </p:txBody>
      </p:sp>
    </p:spTree>
    <p:extLst>
      <p:ext uri="{BB962C8B-B14F-4D97-AF65-F5344CB8AC3E}">
        <p14:creationId xmlns:p14="http://schemas.microsoft.com/office/powerpoint/2010/main" val="132403145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pPr algn="ctr"/>
            <a:r>
              <a:rPr lang="en-US" dirty="0" err="1"/>
              <a:t>Stormwater</a:t>
            </a:r>
            <a:endParaRPr lang="en-US" dirty="0"/>
          </a:p>
        </p:txBody>
      </p:sp>
      <p:sp>
        <p:nvSpPr>
          <p:cNvPr id="5" name="Content Placeholder 2"/>
          <p:cNvSpPr>
            <a:spLocks noGrp="1"/>
          </p:cNvSpPr>
          <p:nvPr>
            <p:ph sz="half" idx="1"/>
          </p:nvPr>
        </p:nvSpPr>
        <p:spPr>
          <a:xfrm>
            <a:off x="1" y="1200151"/>
            <a:ext cx="9144000" cy="3394472"/>
          </a:xfrm>
        </p:spPr>
        <p:txBody>
          <a:bodyPr>
            <a:normAutofit/>
          </a:bodyPr>
          <a:lstStyle/>
          <a:p>
            <a:pPr marL="0" indent="0" algn="ctr">
              <a:buNone/>
            </a:pPr>
            <a:r>
              <a:rPr lang="en-US" sz="2800" dirty="0" err="1"/>
              <a:t>Stormwater</a:t>
            </a:r>
            <a:r>
              <a:rPr lang="en-US" sz="2800" dirty="0"/>
              <a:t> BMP </a:t>
            </a:r>
            <a:r>
              <a:rPr lang="en-US" sz="2800" dirty="0" smtClean="0"/>
              <a:t>Performance Evaluation</a:t>
            </a:r>
            <a:endParaRPr lang="en-US" sz="2800" dirty="0"/>
          </a:p>
        </p:txBody>
      </p:sp>
      <p:sp>
        <p:nvSpPr>
          <p:cNvPr id="4" name="Slide Number Placeholder 3"/>
          <p:cNvSpPr>
            <a:spLocks noGrp="1"/>
          </p:cNvSpPr>
          <p:nvPr>
            <p:ph type="sldNum" sz="quarter" idx="12"/>
          </p:nvPr>
        </p:nvSpPr>
        <p:spPr/>
        <p:txBody>
          <a:bodyPr/>
          <a:lstStyle/>
          <a:p>
            <a:fld id="{6DD46A88-E5DC-4709-B2F7-2CF3195C523F}" type="slidenum">
              <a:rPr lang="en-US" smtClean="0"/>
              <a:pPr/>
              <a:t>16</a:t>
            </a:fld>
            <a:endParaRPr lang="en-US"/>
          </a:p>
        </p:txBody>
      </p:sp>
      <p:sp>
        <p:nvSpPr>
          <p:cNvPr id="6" name="TextBox 5"/>
          <p:cNvSpPr txBox="1"/>
          <p:nvPr/>
        </p:nvSpPr>
        <p:spPr>
          <a:xfrm>
            <a:off x="4440803" y="1953279"/>
            <a:ext cx="3061252" cy="800219"/>
          </a:xfrm>
          <a:prstGeom prst="rect">
            <a:avLst/>
          </a:prstGeom>
          <a:noFill/>
        </p:spPr>
        <p:txBody>
          <a:bodyPr wrap="square" rtlCol="0">
            <a:spAutoFit/>
          </a:bodyPr>
          <a:lstStyle/>
          <a:p>
            <a:pPr algn="r"/>
            <a:r>
              <a:rPr lang="en-US" sz="2800" dirty="0">
                <a:latin typeface="Gill Sans MT" panose="020B0502020104020203" pitchFamily="34" charset="0"/>
              </a:rPr>
              <a:t>Rebecca Higgins</a:t>
            </a:r>
          </a:p>
          <a:p>
            <a:pPr algn="r"/>
            <a:r>
              <a:rPr lang="en-US" dirty="0">
                <a:latin typeface="Gill Sans MT" panose="020B0502020104020203" pitchFamily="34" charset="0"/>
              </a:rPr>
              <a:t>Minnesota PCA</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407" y="1733384"/>
            <a:ext cx="1944242" cy="2811353"/>
          </a:xfrm>
          <a:prstGeom prst="rect">
            <a:avLst/>
          </a:prstGeom>
        </p:spPr>
      </p:pic>
      <p:sp>
        <p:nvSpPr>
          <p:cNvPr id="9" name="TextBox 8"/>
          <p:cNvSpPr txBox="1"/>
          <p:nvPr/>
        </p:nvSpPr>
        <p:spPr>
          <a:xfrm>
            <a:off x="4440803" y="3058179"/>
            <a:ext cx="3061252" cy="800219"/>
          </a:xfrm>
          <a:prstGeom prst="rect">
            <a:avLst/>
          </a:prstGeom>
          <a:noFill/>
        </p:spPr>
        <p:txBody>
          <a:bodyPr wrap="square" rtlCol="0">
            <a:spAutoFit/>
          </a:bodyPr>
          <a:lstStyle/>
          <a:p>
            <a:pPr algn="r"/>
            <a:r>
              <a:rPr lang="en-US" sz="2800" dirty="0">
                <a:latin typeface="Gill Sans MT" panose="020B0502020104020203" pitchFamily="34" charset="0"/>
              </a:rPr>
              <a:t>Allison Dunaway</a:t>
            </a:r>
          </a:p>
          <a:p>
            <a:pPr algn="r"/>
            <a:r>
              <a:rPr lang="en-US" dirty="0">
                <a:latin typeface="Gill Sans MT" panose="020B0502020104020203" pitchFamily="34" charset="0"/>
              </a:rPr>
              <a:t>Virginia DEQ</a:t>
            </a:r>
          </a:p>
        </p:txBody>
      </p:sp>
      <p:sp>
        <p:nvSpPr>
          <p:cNvPr id="2" name="AutoShape 2" descr="Displaying 2017-02-14 12.44.36.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2055" y="2981325"/>
            <a:ext cx="914400" cy="1025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utoShape 2" descr="https://mail.google.com/mail/u/0/?ui=2&amp;ik=115ef33e04&amp;view=fimg&amp;th=15a95544128422d5&amp;attid=0.1&amp;disp=emb&amp;attbid=ANGjdJ9fnrd4nf9YkryOoIiw-Ot-Uf-kOsNZpzCaDfHb4UnlNOJToSKaeGWz3GElDuLmGCHbZq2NgvMgt1SQPZ0sTXSPSL61lipIDMiMx2rkvrPYB01CmqUXx9C7FT4&amp;sz=w628-h672&amp;ats=1488564596315&amp;rm=15a95544128422d5&amp;zw&amp;atsh=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02055" y="1733384"/>
            <a:ext cx="914399" cy="1020114"/>
          </a:xfrm>
          <a:prstGeom prst="rect">
            <a:avLst/>
          </a:prstGeom>
        </p:spPr>
      </p:pic>
    </p:spTree>
    <p:extLst>
      <p:ext uri="{BB962C8B-B14F-4D97-AF65-F5344CB8AC3E}">
        <p14:creationId xmlns:p14="http://schemas.microsoft.com/office/powerpoint/2010/main" val="151730947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57150"/>
            <a:ext cx="8245011" cy="1006079"/>
          </a:xfrm>
        </p:spPr>
        <p:txBody>
          <a:bodyPr/>
          <a:lstStyle/>
          <a:p>
            <a:pPr algn="ctr"/>
            <a:r>
              <a:rPr lang="en-US" dirty="0"/>
              <a:t>STORMWATER FOCUS &amp; STATUS</a:t>
            </a:r>
          </a:p>
        </p:txBody>
      </p:sp>
      <p:sp>
        <p:nvSpPr>
          <p:cNvPr id="5" name="Content Placeholder 2"/>
          <p:cNvSpPr>
            <a:spLocks noGrp="1"/>
          </p:cNvSpPr>
          <p:nvPr>
            <p:ph sz="half" idx="1"/>
          </p:nvPr>
        </p:nvSpPr>
        <p:spPr>
          <a:xfrm>
            <a:off x="457200" y="1200150"/>
            <a:ext cx="8229600" cy="3376987"/>
          </a:xfrm>
        </p:spPr>
        <p:txBody>
          <a:bodyPr/>
          <a:lstStyle/>
          <a:p>
            <a:pPr marL="0" indent="0" algn="ctr">
              <a:buNone/>
            </a:pPr>
            <a:r>
              <a:rPr lang="en-US" dirty="0"/>
              <a:t>Evaluating pollution-reduction capabilities and </a:t>
            </a:r>
            <a:r>
              <a:rPr lang="en-US" dirty="0" smtClean="0"/>
              <a:t> </a:t>
            </a:r>
            <a:r>
              <a:rPr lang="en-US" dirty="0" err="1"/>
              <a:t>stormwater</a:t>
            </a:r>
            <a:r>
              <a:rPr lang="en-US" dirty="0"/>
              <a:t> BMP performance</a:t>
            </a:r>
          </a:p>
          <a:p>
            <a:pPr marL="0" indent="0" algn="ctr">
              <a:buNone/>
            </a:pPr>
            <a:endParaRPr lang="en-US" dirty="0"/>
          </a:p>
          <a:p>
            <a:pPr marL="0" indent="0" algn="ctr">
              <a:buNone/>
            </a:pPr>
            <a:r>
              <a:rPr lang="en-US" dirty="0" smtClean="0"/>
              <a:t>First document draft is in editing mode and informational tool is under development</a:t>
            </a:r>
            <a:endParaRPr lang="en-US" dirty="0"/>
          </a:p>
        </p:txBody>
      </p:sp>
      <p:sp>
        <p:nvSpPr>
          <p:cNvPr id="4" name="Slide Number Placeholder 3"/>
          <p:cNvSpPr>
            <a:spLocks noGrp="1"/>
          </p:cNvSpPr>
          <p:nvPr>
            <p:ph type="sldNum" sz="quarter" idx="12"/>
          </p:nvPr>
        </p:nvSpPr>
        <p:spPr/>
        <p:txBody>
          <a:bodyPr/>
          <a:lstStyle/>
          <a:p>
            <a:fld id="{6DD46A88-E5DC-4709-B2F7-2CF3195C523F}" type="slidenum">
              <a:rPr lang="en-US" smtClean="0"/>
              <a:pPr/>
              <a:t>17</a:t>
            </a:fld>
            <a:endParaRPr lang="en-US"/>
          </a:p>
        </p:txBody>
      </p:sp>
    </p:spTree>
    <p:extLst>
      <p:ext uri="{BB962C8B-B14F-4D97-AF65-F5344CB8AC3E}">
        <p14:creationId xmlns:p14="http://schemas.microsoft.com/office/powerpoint/2010/main" val="14848257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pPr algn="ctr"/>
            <a:r>
              <a:rPr lang="en-US" dirty="0"/>
              <a:t>TPH</a:t>
            </a:r>
          </a:p>
        </p:txBody>
      </p:sp>
      <p:sp>
        <p:nvSpPr>
          <p:cNvPr id="5" name="Content Placeholder 2"/>
          <p:cNvSpPr>
            <a:spLocks noGrp="1"/>
          </p:cNvSpPr>
          <p:nvPr>
            <p:ph sz="half" idx="1"/>
          </p:nvPr>
        </p:nvSpPr>
        <p:spPr>
          <a:xfrm>
            <a:off x="1" y="1200151"/>
            <a:ext cx="9144000" cy="3394472"/>
          </a:xfrm>
        </p:spPr>
        <p:txBody>
          <a:bodyPr>
            <a:normAutofit/>
          </a:bodyPr>
          <a:lstStyle/>
          <a:p>
            <a:pPr marL="0" indent="0" algn="ctr">
              <a:buNone/>
            </a:pPr>
            <a:r>
              <a:rPr lang="en-US" sz="2800" dirty="0"/>
              <a:t>TPH Risk Evaluation at Petroleum-Contaminated Sites</a:t>
            </a:r>
          </a:p>
        </p:txBody>
      </p:sp>
      <p:sp>
        <p:nvSpPr>
          <p:cNvPr id="4" name="Slide Number Placeholder 3"/>
          <p:cNvSpPr>
            <a:spLocks noGrp="1"/>
          </p:cNvSpPr>
          <p:nvPr>
            <p:ph type="sldNum" sz="quarter" idx="12"/>
          </p:nvPr>
        </p:nvSpPr>
        <p:spPr/>
        <p:txBody>
          <a:bodyPr/>
          <a:lstStyle/>
          <a:p>
            <a:fld id="{6DD46A88-E5DC-4709-B2F7-2CF3195C523F}" type="slidenum">
              <a:rPr lang="en-US" smtClean="0"/>
              <a:pPr/>
              <a:t>18</a:t>
            </a:fld>
            <a:endParaRPr lang="en-US"/>
          </a:p>
        </p:txBody>
      </p:sp>
      <p:sp>
        <p:nvSpPr>
          <p:cNvPr id="6" name="TextBox 5"/>
          <p:cNvSpPr txBox="1"/>
          <p:nvPr/>
        </p:nvSpPr>
        <p:spPr>
          <a:xfrm>
            <a:off x="4512890" y="2028462"/>
            <a:ext cx="3061252" cy="2215991"/>
          </a:xfrm>
          <a:prstGeom prst="rect">
            <a:avLst/>
          </a:prstGeom>
          <a:noFill/>
        </p:spPr>
        <p:txBody>
          <a:bodyPr wrap="square" rtlCol="0">
            <a:spAutoFit/>
          </a:bodyPr>
          <a:lstStyle/>
          <a:p>
            <a:pPr algn="r"/>
            <a:r>
              <a:rPr lang="en-US" sz="2800" dirty="0">
                <a:latin typeface="Gill Sans MT" panose="020B0502020104020203" pitchFamily="34" charset="0"/>
              </a:rPr>
              <a:t>Thomas Booze</a:t>
            </a:r>
          </a:p>
          <a:p>
            <a:pPr algn="r"/>
            <a:r>
              <a:rPr lang="en-US" dirty="0">
                <a:latin typeface="Gill Sans MT" panose="020B0502020104020203" pitchFamily="34" charset="0"/>
              </a:rPr>
              <a:t>California EPA – DTSC</a:t>
            </a:r>
          </a:p>
          <a:p>
            <a:pPr lvl="0" algn="r"/>
            <a:endParaRPr lang="en-US" sz="2800" dirty="0">
              <a:solidFill>
                <a:prstClr val="black"/>
              </a:solidFill>
              <a:latin typeface="Gill Sans MT" panose="020B0502020104020203" pitchFamily="34" charset="0"/>
            </a:endParaRPr>
          </a:p>
          <a:p>
            <a:pPr lvl="0" algn="r"/>
            <a:r>
              <a:rPr lang="en-US" sz="2800" dirty="0">
                <a:solidFill>
                  <a:prstClr val="black"/>
                </a:solidFill>
                <a:latin typeface="Gill Sans MT" panose="020B0502020104020203" pitchFamily="34" charset="0"/>
              </a:rPr>
              <a:t>Michael </a:t>
            </a:r>
            <a:r>
              <a:rPr lang="en-US" sz="2800" dirty="0" err="1">
                <a:solidFill>
                  <a:prstClr val="black"/>
                </a:solidFill>
                <a:latin typeface="Gill Sans MT" panose="020B0502020104020203" pitchFamily="34" charset="0"/>
              </a:rPr>
              <a:t>Kwiecinski</a:t>
            </a:r>
            <a:endParaRPr lang="en-US" sz="2800" dirty="0">
              <a:solidFill>
                <a:prstClr val="black"/>
              </a:solidFill>
              <a:latin typeface="Gill Sans MT" panose="020B0502020104020203" pitchFamily="34" charset="0"/>
            </a:endParaRPr>
          </a:p>
          <a:p>
            <a:pPr lvl="0" algn="r"/>
            <a:r>
              <a:rPr lang="en-US" dirty="0">
                <a:solidFill>
                  <a:prstClr val="black"/>
                </a:solidFill>
                <a:latin typeface="Gill Sans MT" panose="020B0502020104020203" pitchFamily="34" charset="0"/>
              </a:rPr>
              <a:t>Colorado – Oil &amp; Public Safety </a:t>
            </a:r>
          </a:p>
          <a:p>
            <a:pPr algn="ctr"/>
            <a:endParaRPr lang="en-US" dirty="0">
              <a:latin typeface="Gill Sans MT" panose="020B0502020104020203" pitchFamily="34" charset="0"/>
            </a:endParaRPr>
          </a:p>
        </p:txBody>
      </p:sp>
      <p:pic>
        <p:nvPicPr>
          <p:cNvPr id="7" name="Picture 2" descr="https://gallery.mailchimp.com/d4d065cff1257162362f4f474/images/c15ee7b6-7aa5-4066-b0a3-c03071c1ae4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874" y="2269157"/>
            <a:ext cx="3945882" cy="11999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itrcweb.org/Membership/GetMemberPhoto?memberID=14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4142" y="2005550"/>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itrcweb.org/Membership/GetMemberPhoto?memberID=14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4142" y="3224212"/>
            <a:ext cx="9144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56059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57150"/>
            <a:ext cx="8245011" cy="1006079"/>
          </a:xfrm>
        </p:spPr>
        <p:txBody>
          <a:bodyPr/>
          <a:lstStyle/>
          <a:p>
            <a:pPr algn="ctr"/>
            <a:r>
              <a:rPr lang="en-US" dirty="0"/>
              <a:t>TPH FOCUS &amp; STATUS</a:t>
            </a:r>
          </a:p>
        </p:txBody>
      </p:sp>
      <p:sp>
        <p:nvSpPr>
          <p:cNvPr id="5" name="Content Placeholder 2"/>
          <p:cNvSpPr>
            <a:spLocks noGrp="1"/>
          </p:cNvSpPr>
          <p:nvPr>
            <p:ph sz="half" idx="1"/>
          </p:nvPr>
        </p:nvSpPr>
        <p:spPr>
          <a:xfrm>
            <a:off x="722670" y="1214898"/>
            <a:ext cx="7728155" cy="3376987"/>
          </a:xfrm>
        </p:spPr>
        <p:txBody>
          <a:bodyPr/>
          <a:lstStyle/>
          <a:p>
            <a:pPr marL="0" indent="0" algn="ctr">
              <a:buNone/>
            </a:pPr>
            <a:r>
              <a:rPr lang="en-US" dirty="0" smtClean="0"/>
              <a:t>Facilitating better informed decisions relating to the evaluation of TPH risk at petroleum contaminated sites, including field and laboratory analyses and data interpretation for regulators and consultant project managers, who may not be skilled in risk assessment</a:t>
            </a:r>
            <a:endParaRPr lang="en-US" dirty="0"/>
          </a:p>
          <a:p>
            <a:pPr marL="0" indent="0">
              <a:buNone/>
            </a:pPr>
            <a:endParaRPr lang="en-US" dirty="0"/>
          </a:p>
          <a:p>
            <a:pPr marL="0" indent="0" algn="ctr">
              <a:buNone/>
            </a:pPr>
            <a:r>
              <a:rPr lang="en-US" dirty="0"/>
              <a:t>Undergoing further draft compilation and editing</a:t>
            </a:r>
          </a:p>
        </p:txBody>
      </p:sp>
      <p:sp>
        <p:nvSpPr>
          <p:cNvPr id="4" name="Slide Number Placeholder 3"/>
          <p:cNvSpPr>
            <a:spLocks noGrp="1"/>
          </p:cNvSpPr>
          <p:nvPr>
            <p:ph type="sldNum" sz="quarter" idx="12"/>
          </p:nvPr>
        </p:nvSpPr>
        <p:spPr/>
        <p:txBody>
          <a:bodyPr/>
          <a:lstStyle/>
          <a:p>
            <a:fld id="{6DD46A88-E5DC-4709-B2F7-2CF3195C523F}" type="slidenum">
              <a:rPr lang="en-US" smtClean="0"/>
              <a:pPr/>
              <a:t>19</a:t>
            </a:fld>
            <a:endParaRPr lang="en-US"/>
          </a:p>
        </p:txBody>
      </p:sp>
    </p:spTree>
    <p:extLst>
      <p:ext uri="{BB962C8B-B14F-4D97-AF65-F5344CB8AC3E}">
        <p14:creationId xmlns:p14="http://schemas.microsoft.com/office/powerpoint/2010/main" val="976858901"/>
      </p:ext>
    </p:extLst>
  </p:cSld>
  <p:clrMapOvr>
    <a:masterClrMapping/>
  </p:clrMapOvr>
  <mc:AlternateContent xmlns:mc="http://schemas.openxmlformats.org/markup-compatibility/2006" xmlns:p14="http://schemas.microsoft.com/office/powerpoint/2010/main">
    <mc:Choice Requires="p14">
      <p:transition spd="slow" p14:dur="2000" advTm="1220"/>
    </mc:Choice>
    <mc:Fallback xmlns="">
      <p:transition spd="slow" advTm="122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p:txBody>
          <a:bodyPr/>
          <a:lstStyle/>
          <a:p>
            <a:pPr algn="ctr"/>
            <a:r>
              <a:rPr lang="en-US" dirty="0"/>
              <a:t>Bioavailability</a:t>
            </a:r>
          </a:p>
        </p:txBody>
      </p:sp>
      <p:sp>
        <p:nvSpPr>
          <p:cNvPr id="23" name="Content Placeholder 2"/>
          <p:cNvSpPr>
            <a:spLocks noGrp="1"/>
          </p:cNvSpPr>
          <p:nvPr>
            <p:ph sz="half" idx="1"/>
          </p:nvPr>
        </p:nvSpPr>
        <p:spPr>
          <a:xfrm>
            <a:off x="0" y="1186446"/>
            <a:ext cx="9144001" cy="3394472"/>
          </a:xfrm>
        </p:spPr>
        <p:txBody>
          <a:bodyPr>
            <a:normAutofit/>
          </a:bodyPr>
          <a:lstStyle/>
          <a:p>
            <a:pPr marL="0" indent="0" algn="ctr">
              <a:buNone/>
            </a:pPr>
            <a:r>
              <a:rPr lang="en-US" sz="2800" dirty="0"/>
              <a:t>Bioavailability in Contaminated Soil</a:t>
            </a:r>
          </a:p>
          <a:p>
            <a:pPr marL="0" indent="0" algn="ctr">
              <a:buNone/>
            </a:pPr>
            <a:endParaRPr lang="en-US" sz="2800" dirty="0"/>
          </a:p>
        </p:txBody>
      </p:sp>
      <p:sp>
        <p:nvSpPr>
          <p:cNvPr id="4" name="Slide Number Placeholder 3"/>
          <p:cNvSpPr>
            <a:spLocks noGrp="1"/>
          </p:cNvSpPr>
          <p:nvPr>
            <p:ph type="sldNum" sz="quarter" idx="12"/>
          </p:nvPr>
        </p:nvSpPr>
        <p:spPr/>
        <p:txBody>
          <a:bodyPr/>
          <a:lstStyle/>
          <a:p>
            <a:fld id="{6DD46A88-E5DC-4709-B2F7-2CF3195C523F}" type="slidenum">
              <a:rPr lang="en-US" smtClean="0"/>
              <a:pPr/>
              <a:t>2</a:t>
            </a:fld>
            <a:endParaRPr lang="en-US"/>
          </a:p>
        </p:txBody>
      </p:sp>
      <p:sp>
        <p:nvSpPr>
          <p:cNvPr id="24" name="TextBox 23"/>
          <p:cNvSpPr txBox="1"/>
          <p:nvPr/>
        </p:nvSpPr>
        <p:spPr>
          <a:xfrm>
            <a:off x="3764969" y="2048092"/>
            <a:ext cx="3792766" cy="1938992"/>
          </a:xfrm>
          <a:prstGeom prst="rect">
            <a:avLst/>
          </a:prstGeom>
          <a:noFill/>
        </p:spPr>
        <p:txBody>
          <a:bodyPr wrap="square" rtlCol="0">
            <a:spAutoFit/>
          </a:bodyPr>
          <a:lstStyle/>
          <a:p>
            <a:pPr algn="r"/>
            <a:r>
              <a:rPr lang="en-US" sz="2800" dirty="0">
                <a:latin typeface="Gill Sans MT" panose="020B0502020104020203" pitchFamily="34" charset="0"/>
              </a:rPr>
              <a:t>Kathryn Durant</a:t>
            </a:r>
          </a:p>
          <a:p>
            <a:pPr algn="r"/>
            <a:r>
              <a:rPr lang="en-US" dirty="0">
                <a:latin typeface="Gill Sans MT" panose="020B0502020104020203" pitchFamily="34" charset="0"/>
              </a:rPr>
              <a:t>Delaware DNREC</a:t>
            </a:r>
          </a:p>
          <a:p>
            <a:pPr algn="r"/>
            <a:endParaRPr lang="en-US" sz="2800" dirty="0">
              <a:latin typeface="Gill Sans MT" panose="020B0502020104020203" pitchFamily="34" charset="0"/>
            </a:endParaRPr>
          </a:p>
          <a:p>
            <a:pPr algn="r"/>
            <a:r>
              <a:rPr lang="en-US" sz="2800" dirty="0">
                <a:latin typeface="Gill Sans MT" panose="020B0502020104020203" pitchFamily="34" charset="0"/>
              </a:rPr>
              <a:t>Claudio Sorrentino</a:t>
            </a:r>
          </a:p>
          <a:p>
            <a:pPr algn="r"/>
            <a:r>
              <a:rPr lang="en-US" dirty="0">
                <a:latin typeface="Gill Sans MT" panose="020B0502020104020203" pitchFamily="34" charset="0"/>
              </a:rPr>
              <a:t>California EPA – DTSC </a:t>
            </a:r>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 y="1756692"/>
            <a:ext cx="3534381" cy="2521793"/>
          </a:xfrm>
          <a:prstGeom prst="rect">
            <a:avLst/>
          </a:prstGeom>
        </p:spPr>
      </p:pic>
      <p:pic>
        <p:nvPicPr>
          <p:cNvPr id="27" name="Picture 4" descr="http://itrcweb.org/Membership/GetMemberPhoto?memberID=21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7735" y="2048091"/>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itrcweb.org/Membership/GetMemberPhoto?memberID=14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7735" y="3150637"/>
            <a:ext cx="9144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53371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pPr algn="ctr"/>
            <a:r>
              <a:rPr lang="en-US" dirty="0"/>
              <a:t>Bioavailability FOCUS &amp; STATUS</a:t>
            </a:r>
          </a:p>
        </p:txBody>
      </p:sp>
      <p:sp>
        <p:nvSpPr>
          <p:cNvPr id="8" name="Content Placeholder 2"/>
          <p:cNvSpPr>
            <a:spLocks noGrp="1"/>
          </p:cNvSpPr>
          <p:nvPr>
            <p:ph idx="1"/>
          </p:nvPr>
        </p:nvSpPr>
        <p:spPr>
          <a:xfrm>
            <a:off x="235975" y="1200150"/>
            <a:ext cx="8613059" cy="3376987"/>
          </a:xfrm>
        </p:spPr>
        <p:txBody>
          <a:bodyPr/>
          <a:lstStyle/>
          <a:p>
            <a:pPr marL="0" indent="0" algn="ctr">
              <a:buNone/>
            </a:pPr>
            <a:r>
              <a:rPr lang="en-US" dirty="0" smtClean="0"/>
              <a:t>Using site-specific soil bioavailability measurements for </a:t>
            </a:r>
            <a:r>
              <a:rPr lang="en-US" dirty="0" err="1" smtClean="0"/>
              <a:t>Pb</a:t>
            </a:r>
            <a:r>
              <a:rPr lang="en-US" dirty="0" smtClean="0"/>
              <a:t>, As, and PAH risk assessments and site decisions</a:t>
            </a:r>
            <a:endParaRPr lang="en-US" dirty="0"/>
          </a:p>
          <a:p>
            <a:pPr marL="0" indent="0" algn="ctr">
              <a:buNone/>
            </a:pPr>
            <a:endParaRPr lang="en-US" dirty="0"/>
          </a:p>
          <a:p>
            <a:pPr marL="0" indent="0" algn="ctr">
              <a:buNone/>
            </a:pPr>
            <a:r>
              <a:rPr lang="en-US" dirty="0" smtClean="0"/>
              <a:t>Addressing external review comments and preparation of Internet Based Training</a:t>
            </a:r>
            <a:endParaRPr lang="en-US" dirty="0"/>
          </a:p>
          <a:p>
            <a:pPr marL="0" indent="0" algn="ctr">
              <a:buNone/>
            </a:pPr>
            <a:endParaRPr lang="en-US" dirty="0"/>
          </a:p>
        </p:txBody>
      </p:sp>
      <p:sp>
        <p:nvSpPr>
          <p:cNvPr id="4" name="Slide Number Placeholder 3"/>
          <p:cNvSpPr>
            <a:spLocks noGrp="1"/>
          </p:cNvSpPr>
          <p:nvPr>
            <p:ph type="sldNum" sz="quarter" idx="4"/>
          </p:nvPr>
        </p:nvSpPr>
        <p:spPr/>
        <p:txBody>
          <a:bodyPr/>
          <a:lstStyle/>
          <a:p>
            <a:fld id="{6DD46A88-E5DC-4709-B2F7-2CF3195C523F}" type="slidenum">
              <a:rPr lang="en-US" smtClean="0"/>
              <a:pPr/>
              <a:t>3</a:t>
            </a:fld>
            <a:endParaRPr lang="en-US"/>
          </a:p>
        </p:txBody>
      </p:sp>
    </p:spTree>
    <p:extLst>
      <p:ext uri="{BB962C8B-B14F-4D97-AF65-F5344CB8AC3E}">
        <p14:creationId xmlns:p14="http://schemas.microsoft.com/office/powerpoint/2010/main" val="5835751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pPr algn="ctr"/>
            <a:r>
              <a:rPr lang="en-US" dirty="0"/>
              <a:t>Complex sites</a:t>
            </a:r>
          </a:p>
        </p:txBody>
      </p:sp>
      <p:sp>
        <p:nvSpPr>
          <p:cNvPr id="5" name="Content Placeholder 2"/>
          <p:cNvSpPr>
            <a:spLocks noGrp="1"/>
          </p:cNvSpPr>
          <p:nvPr>
            <p:ph sz="half" idx="1"/>
          </p:nvPr>
        </p:nvSpPr>
        <p:spPr>
          <a:xfrm>
            <a:off x="1" y="1200151"/>
            <a:ext cx="9144000" cy="3394472"/>
          </a:xfrm>
        </p:spPr>
        <p:txBody>
          <a:bodyPr>
            <a:normAutofit/>
          </a:bodyPr>
          <a:lstStyle/>
          <a:p>
            <a:pPr marL="0" indent="0" algn="ctr">
              <a:buNone/>
            </a:pPr>
            <a:r>
              <a:rPr lang="en-US" sz="2800" dirty="0"/>
              <a:t>Remediation Management of Complex Sites</a:t>
            </a:r>
          </a:p>
        </p:txBody>
      </p:sp>
      <p:sp>
        <p:nvSpPr>
          <p:cNvPr id="4" name="Slide Number Placeholder 3"/>
          <p:cNvSpPr>
            <a:spLocks noGrp="1"/>
          </p:cNvSpPr>
          <p:nvPr>
            <p:ph type="sldNum" sz="quarter" idx="12"/>
          </p:nvPr>
        </p:nvSpPr>
        <p:spPr/>
        <p:txBody>
          <a:bodyPr/>
          <a:lstStyle/>
          <a:p>
            <a:fld id="{6DD46A88-E5DC-4709-B2F7-2CF3195C523F}" type="slidenum">
              <a:rPr lang="en-US" smtClean="0"/>
              <a:pPr/>
              <a:t>4</a:t>
            </a:fld>
            <a:endParaRPr lang="en-US"/>
          </a:p>
        </p:txBody>
      </p:sp>
      <p:sp>
        <p:nvSpPr>
          <p:cNvPr id="6" name="TextBox 5"/>
          <p:cNvSpPr txBox="1"/>
          <p:nvPr/>
        </p:nvSpPr>
        <p:spPr>
          <a:xfrm>
            <a:off x="4719623" y="2051143"/>
            <a:ext cx="2878372" cy="2215991"/>
          </a:xfrm>
          <a:prstGeom prst="rect">
            <a:avLst/>
          </a:prstGeom>
          <a:noFill/>
        </p:spPr>
        <p:txBody>
          <a:bodyPr wrap="square" rtlCol="0">
            <a:spAutoFit/>
          </a:bodyPr>
          <a:lstStyle/>
          <a:p>
            <a:pPr algn="r"/>
            <a:r>
              <a:rPr lang="en-US" sz="2800" dirty="0">
                <a:latin typeface="Gill Sans MT" panose="020B0502020104020203" pitchFamily="34" charset="0"/>
              </a:rPr>
              <a:t>John Price III</a:t>
            </a:r>
          </a:p>
          <a:p>
            <a:pPr algn="r"/>
            <a:r>
              <a:rPr lang="en-US" dirty="0">
                <a:latin typeface="Gill Sans MT" panose="020B0502020104020203" pitchFamily="34" charset="0"/>
              </a:rPr>
              <a:t>Washington </a:t>
            </a:r>
            <a:r>
              <a:rPr lang="en-US" dirty="0" err="1">
                <a:latin typeface="Gill Sans MT" panose="020B0502020104020203" pitchFamily="34" charset="0"/>
              </a:rPr>
              <a:t>Dept</a:t>
            </a:r>
            <a:r>
              <a:rPr lang="en-US" dirty="0">
                <a:latin typeface="Gill Sans MT" panose="020B0502020104020203" pitchFamily="34" charset="0"/>
              </a:rPr>
              <a:t> Ecology</a:t>
            </a:r>
          </a:p>
          <a:p>
            <a:pPr lvl="0" algn="r"/>
            <a:endParaRPr lang="en-US" sz="2800" dirty="0">
              <a:solidFill>
                <a:prstClr val="black"/>
              </a:solidFill>
              <a:latin typeface="Gill Sans MT" panose="020B0502020104020203" pitchFamily="34" charset="0"/>
            </a:endParaRPr>
          </a:p>
          <a:p>
            <a:pPr lvl="0" algn="r"/>
            <a:r>
              <a:rPr lang="en-US" sz="2800" dirty="0">
                <a:solidFill>
                  <a:prstClr val="black"/>
                </a:solidFill>
                <a:latin typeface="Gill Sans MT" panose="020B0502020104020203" pitchFamily="34" charset="0"/>
              </a:rPr>
              <a:t>Carl </a:t>
            </a:r>
            <a:r>
              <a:rPr lang="en-US" sz="2800" dirty="0" err="1">
                <a:solidFill>
                  <a:prstClr val="black"/>
                </a:solidFill>
                <a:latin typeface="Gill Sans MT" panose="020B0502020104020203" pitchFamily="34" charset="0"/>
              </a:rPr>
              <a:t>Spreng</a:t>
            </a:r>
            <a:endParaRPr lang="en-US" sz="2800" dirty="0">
              <a:solidFill>
                <a:prstClr val="black"/>
              </a:solidFill>
              <a:latin typeface="Gill Sans MT" panose="020B0502020104020203" pitchFamily="34" charset="0"/>
            </a:endParaRPr>
          </a:p>
          <a:p>
            <a:pPr lvl="0" algn="r"/>
            <a:r>
              <a:rPr lang="en-US" dirty="0">
                <a:solidFill>
                  <a:prstClr val="black"/>
                </a:solidFill>
                <a:latin typeface="Gill Sans MT" panose="020B0502020104020203" pitchFamily="34" charset="0"/>
              </a:rPr>
              <a:t>Colorado DPHE</a:t>
            </a:r>
          </a:p>
          <a:p>
            <a:pPr algn="ctr"/>
            <a:endParaRPr lang="en-US" dirty="0">
              <a:latin typeface="Gill Sans MT" panose="020B0502020104020203" pitchFamily="34" charset="0"/>
            </a:endParaRPr>
          </a:p>
        </p:txBody>
      </p:sp>
      <p:pic>
        <p:nvPicPr>
          <p:cNvPr id="8" name="Picture 4" descr="http://itrcweb.org/Membership/GetMemberPhoto?memberID=18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7995" y="2051143"/>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itrcweb.org/Membership/GetMemberPhoto?memberID=12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7995" y="3159138"/>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0411" y="1780569"/>
            <a:ext cx="2716677" cy="2757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388176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57150"/>
            <a:ext cx="8245011" cy="1006079"/>
          </a:xfrm>
        </p:spPr>
        <p:txBody>
          <a:bodyPr/>
          <a:lstStyle/>
          <a:p>
            <a:pPr algn="ctr"/>
            <a:r>
              <a:rPr lang="en-US" dirty="0"/>
              <a:t>Complex Sites FOCUS &amp; STATUS</a:t>
            </a:r>
          </a:p>
        </p:txBody>
      </p:sp>
      <p:sp>
        <p:nvSpPr>
          <p:cNvPr id="5" name="Content Placeholder 2"/>
          <p:cNvSpPr>
            <a:spLocks noGrp="1"/>
          </p:cNvSpPr>
          <p:nvPr>
            <p:ph sz="half" idx="1"/>
          </p:nvPr>
        </p:nvSpPr>
        <p:spPr>
          <a:xfrm>
            <a:off x="111319" y="1200150"/>
            <a:ext cx="8953168" cy="3376987"/>
          </a:xfrm>
        </p:spPr>
        <p:txBody>
          <a:bodyPr/>
          <a:lstStyle/>
          <a:p>
            <a:pPr marL="0" indent="0" algn="ctr">
              <a:buNone/>
            </a:pPr>
            <a:r>
              <a:rPr lang="en-US" dirty="0"/>
              <a:t>Providing a technical foundation for predictive analysis and remedy implementation at complex sites</a:t>
            </a:r>
          </a:p>
          <a:p>
            <a:pPr marL="0" indent="0" algn="ctr">
              <a:buNone/>
            </a:pPr>
            <a:endParaRPr lang="en-US" dirty="0"/>
          </a:p>
          <a:p>
            <a:pPr marL="0" indent="0" algn="ctr">
              <a:buNone/>
            </a:pPr>
            <a:r>
              <a:rPr lang="en-US" dirty="0" smtClean="0"/>
              <a:t>Undergoing peer review for final edits and public preparation</a:t>
            </a:r>
            <a:endParaRPr lang="en-US" dirty="0"/>
          </a:p>
        </p:txBody>
      </p:sp>
      <p:sp>
        <p:nvSpPr>
          <p:cNvPr id="4" name="Slide Number Placeholder 3"/>
          <p:cNvSpPr>
            <a:spLocks noGrp="1"/>
          </p:cNvSpPr>
          <p:nvPr>
            <p:ph type="sldNum" sz="quarter" idx="12"/>
          </p:nvPr>
        </p:nvSpPr>
        <p:spPr/>
        <p:txBody>
          <a:bodyPr/>
          <a:lstStyle/>
          <a:p>
            <a:fld id="{6DD46A88-E5DC-4709-B2F7-2CF3195C523F}" type="slidenum">
              <a:rPr lang="en-US" smtClean="0"/>
              <a:pPr/>
              <a:t>5</a:t>
            </a:fld>
            <a:endParaRPr lang="en-US"/>
          </a:p>
        </p:txBody>
      </p:sp>
    </p:spTree>
    <p:extLst>
      <p:ext uri="{BB962C8B-B14F-4D97-AF65-F5344CB8AC3E}">
        <p14:creationId xmlns:p14="http://schemas.microsoft.com/office/powerpoint/2010/main" val="299235211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pPr algn="ctr"/>
            <a:r>
              <a:rPr lang="en-US" dirty="0"/>
              <a:t>Fractured Rock</a:t>
            </a:r>
          </a:p>
        </p:txBody>
      </p:sp>
      <p:sp>
        <p:nvSpPr>
          <p:cNvPr id="5" name="Content Placeholder 2"/>
          <p:cNvSpPr>
            <a:spLocks noGrp="1"/>
          </p:cNvSpPr>
          <p:nvPr>
            <p:ph sz="half" idx="1"/>
          </p:nvPr>
        </p:nvSpPr>
        <p:spPr>
          <a:xfrm>
            <a:off x="435333" y="1134615"/>
            <a:ext cx="8311101" cy="3394472"/>
          </a:xfrm>
        </p:spPr>
        <p:txBody>
          <a:bodyPr>
            <a:normAutofit/>
          </a:bodyPr>
          <a:lstStyle/>
          <a:p>
            <a:pPr marL="0" indent="0" algn="ctr">
              <a:buNone/>
            </a:pPr>
            <a:r>
              <a:rPr lang="en-US" sz="2800" dirty="0"/>
              <a:t>Characterization and Remediation in Fractured Rock</a:t>
            </a:r>
          </a:p>
          <a:p>
            <a:pPr marL="0" indent="0" algn="ctr">
              <a:buNone/>
            </a:pPr>
            <a:endParaRPr lang="en-US" sz="2800" dirty="0"/>
          </a:p>
        </p:txBody>
      </p:sp>
      <p:sp>
        <p:nvSpPr>
          <p:cNvPr id="4" name="Slide Number Placeholder 3"/>
          <p:cNvSpPr>
            <a:spLocks noGrp="1"/>
          </p:cNvSpPr>
          <p:nvPr>
            <p:ph type="sldNum" sz="quarter" idx="12"/>
          </p:nvPr>
        </p:nvSpPr>
        <p:spPr/>
        <p:txBody>
          <a:bodyPr/>
          <a:lstStyle/>
          <a:p>
            <a:fld id="{6DD46A88-E5DC-4709-B2F7-2CF3195C523F}" type="slidenum">
              <a:rPr lang="en-US" smtClean="0"/>
              <a:pPr/>
              <a:t>6</a:t>
            </a:fld>
            <a:endParaRPr lang="en-US"/>
          </a:p>
        </p:txBody>
      </p:sp>
      <p:sp>
        <p:nvSpPr>
          <p:cNvPr id="6" name="TextBox 5"/>
          <p:cNvSpPr txBox="1"/>
          <p:nvPr/>
        </p:nvSpPr>
        <p:spPr>
          <a:xfrm>
            <a:off x="5001377" y="2017192"/>
            <a:ext cx="2600076" cy="2215991"/>
          </a:xfrm>
          <a:prstGeom prst="rect">
            <a:avLst/>
          </a:prstGeom>
          <a:noFill/>
        </p:spPr>
        <p:txBody>
          <a:bodyPr wrap="square" rtlCol="0">
            <a:spAutoFit/>
          </a:bodyPr>
          <a:lstStyle/>
          <a:p>
            <a:pPr algn="r"/>
            <a:r>
              <a:rPr lang="en-US" sz="2800" dirty="0" err="1">
                <a:latin typeface="Gill Sans MT" panose="020B0502020104020203" pitchFamily="34" charset="0"/>
              </a:rPr>
              <a:t>Naji</a:t>
            </a:r>
            <a:r>
              <a:rPr lang="en-US" sz="2800" dirty="0">
                <a:latin typeface="Gill Sans MT" panose="020B0502020104020203" pitchFamily="34" charset="0"/>
              </a:rPr>
              <a:t> </a:t>
            </a:r>
            <a:r>
              <a:rPr lang="en-US" sz="2800" dirty="0" err="1">
                <a:latin typeface="Gill Sans MT" panose="020B0502020104020203" pitchFamily="34" charset="0"/>
              </a:rPr>
              <a:t>Akladiss</a:t>
            </a:r>
            <a:endParaRPr lang="en-US" sz="2800" dirty="0">
              <a:latin typeface="Gill Sans MT" panose="020B0502020104020203" pitchFamily="34" charset="0"/>
            </a:endParaRPr>
          </a:p>
          <a:p>
            <a:pPr algn="r"/>
            <a:r>
              <a:rPr lang="en-US" dirty="0">
                <a:latin typeface="Gill Sans MT" panose="020B0502020104020203" pitchFamily="34" charset="0"/>
              </a:rPr>
              <a:t>Maine DEP</a:t>
            </a:r>
          </a:p>
          <a:p>
            <a:pPr algn="r"/>
            <a:endParaRPr lang="en-US" sz="2800" dirty="0">
              <a:latin typeface="Gill Sans MT" panose="020B0502020104020203" pitchFamily="34" charset="0"/>
            </a:endParaRPr>
          </a:p>
          <a:p>
            <a:pPr algn="r"/>
            <a:r>
              <a:rPr lang="en-US" sz="2800" dirty="0">
                <a:latin typeface="Gill Sans MT" panose="020B0502020104020203" pitchFamily="34" charset="0"/>
              </a:rPr>
              <a:t>Michael Smith</a:t>
            </a:r>
          </a:p>
          <a:p>
            <a:pPr algn="r"/>
            <a:r>
              <a:rPr lang="en-US" dirty="0">
                <a:latin typeface="Gill Sans MT" panose="020B0502020104020203" pitchFamily="34" charset="0"/>
              </a:rPr>
              <a:t>Vermont DEC</a:t>
            </a:r>
          </a:p>
          <a:p>
            <a:pPr algn="r"/>
            <a:endParaRPr lang="en-US" dirty="0">
              <a:latin typeface="Gill Sans MT" panose="020B05020201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811" y="1684906"/>
            <a:ext cx="3624372" cy="2721551"/>
          </a:xfrm>
          <a:prstGeom prst="rect">
            <a:avLst/>
          </a:prstGeom>
        </p:spPr>
      </p:pic>
      <p:pic>
        <p:nvPicPr>
          <p:cNvPr id="8" name="Picture 2" descr="http://itrcweb.org/Membership/GetMemberPhoto?memberID=1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1453" y="1993339"/>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itrcweb.org/Membership/GetMemberPhoto?memberID=1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1453" y="3160602"/>
            <a:ext cx="9144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71697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7372" y="50116"/>
            <a:ext cx="9003323" cy="1006079"/>
          </a:xfrm>
        </p:spPr>
        <p:txBody>
          <a:bodyPr/>
          <a:lstStyle/>
          <a:p>
            <a:pPr algn="ctr"/>
            <a:r>
              <a:rPr lang="en-US" dirty="0"/>
              <a:t>Fractured </a:t>
            </a:r>
            <a:r>
              <a:rPr lang="en-US" dirty="0" smtClean="0"/>
              <a:t>Rock FOCUS </a:t>
            </a:r>
            <a:r>
              <a:rPr lang="en-US" dirty="0"/>
              <a:t>&amp; STATUS</a:t>
            </a:r>
          </a:p>
        </p:txBody>
      </p:sp>
      <p:sp>
        <p:nvSpPr>
          <p:cNvPr id="5" name="Content Placeholder 2"/>
          <p:cNvSpPr>
            <a:spLocks noGrp="1"/>
          </p:cNvSpPr>
          <p:nvPr>
            <p:ph sz="half" idx="1"/>
          </p:nvPr>
        </p:nvSpPr>
        <p:spPr>
          <a:xfrm>
            <a:off x="457200" y="1200150"/>
            <a:ext cx="8229600" cy="3376987"/>
          </a:xfrm>
        </p:spPr>
        <p:txBody>
          <a:bodyPr/>
          <a:lstStyle/>
          <a:p>
            <a:pPr marL="0" indent="0" algn="ctr">
              <a:buNone/>
            </a:pPr>
            <a:r>
              <a:rPr lang="en-US" dirty="0" smtClean="0"/>
              <a:t>Describing characterization parameters and remediation </a:t>
            </a:r>
            <a:r>
              <a:rPr lang="en-US" dirty="0"/>
              <a:t>techniques for common </a:t>
            </a:r>
            <a:r>
              <a:rPr lang="en-US" dirty="0" smtClean="0"/>
              <a:t>contaminants </a:t>
            </a:r>
            <a:r>
              <a:rPr lang="en-US" dirty="0"/>
              <a:t>in fractured bedrock</a:t>
            </a:r>
          </a:p>
          <a:p>
            <a:pPr marL="0" indent="0" algn="ctr">
              <a:buNone/>
            </a:pPr>
            <a:endParaRPr lang="en-US" dirty="0"/>
          </a:p>
          <a:p>
            <a:pPr marL="0" indent="0" algn="ctr">
              <a:buNone/>
            </a:pPr>
            <a:r>
              <a:rPr lang="en-US" dirty="0"/>
              <a:t>Preparing for external review and final edits</a:t>
            </a:r>
          </a:p>
        </p:txBody>
      </p:sp>
      <p:sp>
        <p:nvSpPr>
          <p:cNvPr id="4" name="Slide Number Placeholder 3"/>
          <p:cNvSpPr>
            <a:spLocks noGrp="1"/>
          </p:cNvSpPr>
          <p:nvPr>
            <p:ph type="sldNum" sz="quarter" idx="12"/>
          </p:nvPr>
        </p:nvSpPr>
        <p:spPr/>
        <p:txBody>
          <a:bodyPr/>
          <a:lstStyle/>
          <a:p>
            <a:fld id="{6DD46A88-E5DC-4709-B2F7-2CF3195C523F}" type="slidenum">
              <a:rPr lang="en-US" smtClean="0"/>
              <a:pPr/>
              <a:t>7</a:t>
            </a:fld>
            <a:endParaRPr lang="en-US"/>
          </a:p>
        </p:txBody>
      </p:sp>
    </p:spTree>
    <p:extLst>
      <p:ext uri="{BB962C8B-B14F-4D97-AF65-F5344CB8AC3E}">
        <p14:creationId xmlns:p14="http://schemas.microsoft.com/office/powerpoint/2010/main" val="71291236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pPr algn="ctr"/>
            <a:r>
              <a:rPr lang="en-US" dirty="0"/>
              <a:t>LNAPL</a:t>
            </a:r>
          </a:p>
        </p:txBody>
      </p:sp>
      <p:sp>
        <p:nvSpPr>
          <p:cNvPr id="5" name="Content Placeholder 2"/>
          <p:cNvSpPr>
            <a:spLocks noGrp="1"/>
          </p:cNvSpPr>
          <p:nvPr>
            <p:ph sz="half" idx="1"/>
          </p:nvPr>
        </p:nvSpPr>
        <p:spPr>
          <a:xfrm>
            <a:off x="0" y="1200151"/>
            <a:ext cx="9144000" cy="3394472"/>
          </a:xfrm>
        </p:spPr>
        <p:txBody>
          <a:bodyPr>
            <a:normAutofit/>
          </a:bodyPr>
          <a:lstStyle/>
          <a:p>
            <a:pPr marL="0" indent="0" algn="ctr">
              <a:buNone/>
            </a:pPr>
            <a:r>
              <a:rPr lang="en-US" sz="2800" dirty="0"/>
              <a:t>Light Non-Aqueous Phase Liquids Update</a:t>
            </a:r>
          </a:p>
        </p:txBody>
      </p:sp>
      <p:sp>
        <p:nvSpPr>
          <p:cNvPr id="4" name="Slide Number Placeholder 3"/>
          <p:cNvSpPr>
            <a:spLocks noGrp="1"/>
          </p:cNvSpPr>
          <p:nvPr>
            <p:ph type="sldNum" sz="quarter" idx="12"/>
          </p:nvPr>
        </p:nvSpPr>
        <p:spPr/>
        <p:txBody>
          <a:bodyPr/>
          <a:lstStyle/>
          <a:p>
            <a:fld id="{6DD46A88-E5DC-4709-B2F7-2CF3195C523F}" type="slidenum">
              <a:rPr lang="en-US" smtClean="0"/>
              <a:pPr/>
              <a:t>8</a:t>
            </a:fld>
            <a:endParaRPr lang="en-US"/>
          </a:p>
        </p:txBody>
      </p:sp>
      <p:sp>
        <p:nvSpPr>
          <p:cNvPr id="6" name="TextBox 5"/>
          <p:cNvSpPr txBox="1"/>
          <p:nvPr/>
        </p:nvSpPr>
        <p:spPr>
          <a:xfrm>
            <a:off x="4333461" y="1923990"/>
            <a:ext cx="3323645" cy="2215991"/>
          </a:xfrm>
          <a:prstGeom prst="rect">
            <a:avLst/>
          </a:prstGeom>
          <a:noFill/>
        </p:spPr>
        <p:txBody>
          <a:bodyPr wrap="square" rtlCol="0">
            <a:spAutoFit/>
          </a:bodyPr>
          <a:lstStyle/>
          <a:p>
            <a:pPr algn="r"/>
            <a:r>
              <a:rPr lang="en-US" sz="2800" dirty="0">
                <a:latin typeface="Gill Sans MT" panose="020B0502020104020203" pitchFamily="34" charset="0"/>
              </a:rPr>
              <a:t>William Chapman</a:t>
            </a:r>
          </a:p>
          <a:p>
            <a:pPr algn="r"/>
            <a:r>
              <a:rPr lang="en-US" dirty="0">
                <a:latin typeface="Gill Sans MT" panose="020B0502020104020203" pitchFamily="34" charset="0"/>
              </a:rPr>
              <a:t>Virginia DEQ</a:t>
            </a:r>
          </a:p>
          <a:p>
            <a:pPr lvl="0" algn="r"/>
            <a:endParaRPr lang="en-US" sz="2800" dirty="0">
              <a:solidFill>
                <a:prstClr val="black"/>
              </a:solidFill>
              <a:latin typeface="Gill Sans MT" panose="020B0502020104020203" pitchFamily="34" charset="0"/>
            </a:endParaRPr>
          </a:p>
          <a:p>
            <a:pPr lvl="0" algn="r"/>
            <a:r>
              <a:rPr lang="en-US" sz="2800" dirty="0">
                <a:solidFill>
                  <a:prstClr val="black"/>
                </a:solidFill>
                <a:latin typeface="Gill Sans MT" panose="020B0502020104020203" pitchFamily="34" charset="0"/>
              </a:rPr>
              <a:t>Erik </a:t>
            </a:r>
            <a:r>
              <a:rPr lang="en-US" sz="2800" dirty="0" err="1">
                <a:solidFill>
                  <a:prstClr val="black"/>
                </a:solidFill>
                <a:latin typeface="Gill Sans MT" panose="020B0502020104020203" pitchFamily="34" charset="0"/>
              </a:rPr>
              <a:t>Gessert</a:t>
            </a:r>
            <a:endParaRPr lang="en-US" sz="2800" dirty="0">
              <a:solidFill>
                <a:prstClr val="black"/>
              </a:solidFill>
              <a:latin typeface="Gill Sans MT" panose="020B0502020104020203" pitchFamily="34" charset="0"/>
            </a:endParaRPr>
          </a:p>
          <a:p>
            <a:pPr lvl="0" algn="r"/>
            <a:r>
              <a:rPr lang="en-US" dirty="0">
                <a:solidFill>
                  <a:prstClr val="black"/>
                </a:solidFill>
                <a:latin typeface="Gill Sans MT" panose="020B0502020104020203" pitchFamily="34" charset="0"/>
              </a:rPr>
              <a:t>Colorado – Oil &amp; Public Safety</a:t>
            </a:r>
          </a:p>
          <a:p>
            <a:pPr algn="ctr"/>
            <a:endParaRPr lang="en-US" dirty="0">
              <a:latin typeface="Gill Sans MT" panose="020B05020201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862" y="1834930"/>
            <a:ext cx="3021832" cy="2569043"/>
          </a:xfrm>
          <a:prstGeom prst="rect">
            <a:avLst/>
          </a:prstGeom>
        </p:spPr>
      </p:pic>
      <p:pic>
        <p:nvPicPr>
          <p:cNvPr id="8" name="Picture 2" descr="http://itrcweb.org/Membership/GetMemberPhoto?memberID=14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7106" y="1908088"/>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itrcweb.org/Membership/GetMemberPhoto?memberID=14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7106" y="3047887"/>
            <a:ext cx="9144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09216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57150"/>
            <a:ext cx="8245011" cy="1006079"/>
          </a:xfrm>
        </p:spPr>
        <p:txBody>
          <a:bodyPr/>
          <a:lstStyle/>
          <a:p>
            <a:pPr algn="ctr"/>
            <a:r>
              <a:rPr lang="en-US" dirty="0"/>
              <a:t>LNAPL</a:t>
            </a:r>
          </a:p>
        </p:txBody>
      </p:sp>
      <p:sp>
        <p:nvSpPr>
          <p:cNvPr id="5" name="Content Placeholder 2"/>
          <p:cNvSpPr>
            <a:spLocks noGrp="1"/>
          </p:cNvSpPr>
          <p:nvPr>
            <p:ph sz="half" idx="1"/>
          </p:nvPr>
        </p:nvSpPr>
        <p:spPr>
          <a:xfrm>
            <a:off x="457200" y="1200150"/>
            <a:ext cx="8229600" cy="3376987"/>
          </a:xfrm>
        </p:spPr>
        <p:txBody>
          <a:bodyPr/>
          <a:lstStyle/>
          <a:p>
            <a:pPr marL="0" indent="0" algn="ctr">
              <a:buNone/>
            </a:pPr>
            <a:r>
              <a:rPr lang="en-US" dirty="0"/>
              <a:t>Examining assessment and management practices for LNAPL contaminated sites</a:t>
            </a:r>
          </a:p>
          <a:p>
            <a:pPr marL="0" indent="0" algn="ctr">
              <a:buNone/>
            </a:pPr>
            <a:endParaRPr lang="en-US" dirty="0"/>
          </a:p>
          <a:p>
            <a:pPr marL="0" indent="0" algn="ctr">
              <a:buNone/>
            </a:pPr>
            <a:r>
              <a:rPr lang="en-US" dirty="0" smtClean="0"/>
              <a:t>Finalized a complete internal draft; will review, discuss, and streamline for the development of the external draft to be completed in Summer 2017</a:t>
            </a:r>
            <a:endParaRPr lang="en-US" dirty="0"/>
          </a:p>
        </p:txBody>
      </p:sp>
      <p:sp>
        <p:nvSpPr>
          <p:cNvPr id="4" name="Slide Number Placeholder 3"/>
          <p:cNvSpPr>
            <a:spLocks noGrp="1"/>
          </p:cNvSpPr>
          <p:nvPr>
            <p:ph type="sldNum" sz="quarter" idx="12"/>
          </p:nvPr>
        </p:nvSpPr>
        <p:spPr/>
        <p:txBody>
          <a:bodyPr/>
          <a:lstStyle/>
          <a:p>
            <a:fld id="{6DD46A88-E5DC-4709-B2F7-2CF3195C523F}" type="slidenum">
              <a:rPr lang="en-US" smtClean="0"/>
              <a:pPr/>
              <a:t>9</a:t>
            </a:fld>
            <a:endParaRPr lang="en-US"/>
          </a:p>
        </p:txBody>
      </p:sp>
    </p:spTree>
    <p:extLst>
      <p:ext uri="{BB962C8B-B14F-4D97-AF65-F5344CB8AC3E}">
        <p14:creationId xmlns:p14="http://schemas.microsoft.com/office/powerpoint/2010/main" val="10997936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theme/theme1.xml><?xml version="1.0" encoding="utf-8"?>
<a:theme xmlns:a="http://schemas.openxmlformats.org/drawingml/2006/main" name="2017_ITRC_annual_mtg_template_v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688</TotalTime>
  <Words>473</Words>
  <Application>Microsoft Office PowerPoint</Application>
  <PresentationFormat>On-screen Show (16:9)</PresentationFormat>
  <Paragraphs>122</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2017_ITRC_annual_mtg_template_v3</vt:lpstr>
      <vt:lpstr>2017 ITRC Annual Meeting Technical team update</vt:lpstr>
      <vt:lpstr>Bioavailability</vt:lpstr>
      <vt:lpstr>Bioavailability FOCUS &amp; STATUS</vt:lpstr>
      <vt:lpstr>Complex sites</vt:lpstr>
      <vt:lpstr>Complex Sites FOCUS &amp; STATUS</vt:lpstr>
      <vt:lpstr>Fractured Rock</vt:lpstr>
      <vt:lpstr>Fractured Rock FOCUS &amp; STATUS</vt:lpstr>
      <vt:lpstr>LNAPL</vt:lpstr>
      <vt:lpstr>LNAPL</vt:lpstr>
      <vt:lpstr>methane</vt:lpstr>
      <vt:lpstr>Methane FOCUS &amp; STATUS</vt:lpstr>
      <vt:lpstr>Munitions</vt:lpstr>
      <vt:lpstr>Munitions FOCUS &amp; STATUS</vt:lpstr>
      <vt:lpstr>PFASs</vt:lpstr>
      <vt:lpstr>PFASs FOCUS &amp; STATUS</vt:lpstr>
      <vt:lpstr>Stormwater</vt:lpstr>
      <vt:lpstr>STORMWATER FOCUS &amp; STATUS</vt:lpstr>
      <vt:lpstr>TPH</vt:lpstr>
      <vt:lpstr>TPH FOCUS &amp; STATUS</vt:lpstr>
    </vt:vector>
  </TitlesOfParts>
  <Company>SRA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ITRC Annual Meeting</dc:title>
  <dc:creator>Jones, Cynthia</dc:creator>
  <cp:lastModifiedBy>Laureen Fleming</cp:lastModifiedBy>
  <cp:revision>34</cp:revision>
  <dcterms:created xsi:type="dcterms:W3CDTF">2017-01-31T18:32:33Z</dcterms:created>
  <dcterms:modified xsi:type="dcterms:W3CDTF">2017-03-31T14:20:14Z</dcterms:modified>
</cp:coreProperties>
</file>