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9" r:id="rId2"/>
    <p:sldId id="260" r:id="rId3"/>
    <p:sldId id="261" r:id="rId4"/>
    <p:sldId id="262" r:id="rId5"/>
    <p:sldId id="310" r:id="rId6"/>
    <p:sldId id="263" r:id="rId7"/>
    <p:sldId id="264" r:id="rId8"/>
    <p:sldId id="265" r:id="rId9"/>
    <p:sldId id="266" r:id="rId10"/>
    <p:sldId id="267" r:id="rId11"/>
    <p:sldId id="312" r:id="rId12"/>
    <p:sldId id="269" r:id="rId13"/>
    <p:sldId id="270" r:id="rId14"/>
    <p:sldId id="271" r:id="rId15"/>
    <p:sldId id="301" r:id="rId16"/>
    <p:sldId id="302" r:id="rId17"/>
    <p:sldId id="303" r:id="rId18"/>
    <p:sldId id="304" r:id="rId19"/>
    <p:sldId id="305" r:id="rId20"/>
    <p:sldId id="306" r:id="rId21"/>
    <p:sldId id="307" r:id="rId22"/>
    <p:sldId id="308" r:id="rId23"/>
    <p:sldId id="309" r:id="rId24"/>
    <p:sldId id="273" r:id="rId25"/>
    <p:sldId id="342" r:id="rId26"/>
    <p:sldId id="275" r:id="rId27"/>
    <p:sldId id="274" r:id="rId28"/>
    <p:sldId id="311" r:id="rId29"/>
    <p:sldId id="278" r:id="rId30"/>
    <p:sldId id="295" r:id="rId31"/>
    <p:sldId id="288" r:id="rId32"/>
    <p:sldId id="287" r:id="rId33"/>
    <p:sldId id="286" r:id="rId34"/>
    <p:sldId id="280" r:id="rId35"/>
    <p:sldId id="281" r:id="rId36"/>
    <p:sldId id="282" r:id="rId37"/>
    <p:sldId id="283" r:id="rId38"/>
    <p:sldId id="289" r:id="rId39"/>
    <p:sldId id="290" r:id="rId40"/>
    <p:sldId id="284" r:id="rId41"/>
    <p:sldId id="285" r:id="rId42"/>
    <p:sldId id="291" r:id="rId43"/>
    <p:sldId id="292" r:id="rId44"/>
    <p:sldId id="293" r:id="rId45"/>
    <p:sldId id="294" r:id="rId46"/>
    <p:sldId id="296" r:id="rId47"/>
    <p:sldId id="297" r:id="rId48"/>
    <p:sldId id="343" r:id="rId49"/>
    <p:sldId id="30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4EBB01-812F-4FDE-BD68-EB6848B93AD4}">
          <p14:sldIdLst>
            <p14:sldId id="259"/>
            <p14:sldId id="260"/>
            <p14:sldId id="261"/>
            <p14:sldId id="262"/>
            <p14:sldId id="310"/>
            <p14:sldId id="263"/>
            <p14:sldId id="264"/>
            <p14:sldId id="265"/>
            <p14:sldId id="266"/>
            <p14:sldId id="267"/>
            <p14:sldId id="312"/>
            <p14:sldId id="269"/>
            <p14:sldId id="270"/>
            <p14:sldId id="271"/>
            <p14:sldId id="301"/>
            <p14:sldId id="302"/>
            <p14:sldId id="303"/>
            <p14:sldId id="304"/>
            <p14:sldId id="305"/>
            <p14:sldId id="306"/>
            <p14:sldId id="307"/>
            <p14:sldId id="308"/>
            <p14:sldId id="309"/>
            <p14:sldId id="273"/>
            <p14:sldId id="342"/>
            <p14:sldId id="275"/>
            <p14:sldId id="274"/>
            <p14:sldId id="311"/>
            <p14:sldId id="278"/>
            <p14:sldId id="295"/>
            <p14:sldId id="288"/>
            <p14:sldId id="287"/>
            <p14:sldId id="286"/>
            <p14:sldId id="280"/>
            <p14:sldId id="281"/>
            <p14:sldId id="282"/>
            <p14:sldId id="283"/>
            <p14:sldId id="289"/>
            <p14:sldId id="290"/>
            <p14:sldId id="284"/>
            <p14:sldId id="285"/>
            <p14:sldId id="291"/>
            <p14:sldId id="292"/>
            <p14:sldId id="293"/>
            <p14:sldId id="294"/>
            <p14:sldId id="296"/>
            <p14:sldId id="297"/>
            <p14:sldId id="343"/>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ingh" initials="t" lastIdx="1" clrIdx="0">
    <p:extLst>
      <p:ext uri="{19B8F6BF-5375-455C-9EA6-DF929625EA0E}">
        <p15:presenceInfo xmlns:p15="http://schemas.microsoft.com/office/powerpoint/2012/main" userId="tsing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595"/>
    <a:srgbClr val="002436"/>
    <a:srgbClr val="1482C7"/>
    <a:srgbClr val="CDEEFF"/>
    <a:srgbClr val="0065C8"/>
    <a:srgbClr val="00334C"/>
    <a:srgbClr val="009CEA"/>
    <a:srgbClr val="0085C8"/>
    <a:srgbClr val="85D6FF"/>
    <a:srgbClr val="004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7" autoAdjust="0"/>
    <p:restoredTop sz="81095" autoAdjust="0"/>
  </p:normalViewPr>
  <p:slideViewPr>
    <p:cSldViewPr snapToGrid="0">
      <p:cViewPr>
        <p:scale>
          <a:sx n="66" d="100"/>
          <a:sy n="66" d="100"/>
        </p:scale>
        <p:origin x="94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tsingh\ECOS%20Dropbox\Users\tsingh\My%20PFAS%20Docs\PFAS%20Training\PFAS%20Team%20IAP%20Membe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singh\ECOS%20Dropbox\Users\tsingh\My%20PFAS%20Docs\PFAS%20Training\PFAS%20Team%20IAP%20Membe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singh\ECOS%20Dropbox\Users\tsingh\My%20PFAS%20Docs\PFAS%20Training\PFAS%20Team%20IAP%20Membe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691026337709712E-2"/>
          <c:y val="1.0490552947591447E-3"/>
          <c:w val="0.4747173648416701"/>
          <c:h val="0.97597452590542111"/>
        </c:manualLayout>
      </c:layout>
      <c:doughnutChart>
        <c:varyColors val="1"/>
        <c:ser>
          <c:idx val="0"/>
          <c:order val="0"/>
          <c:dPt>
            <c:idx val="0"/>
            <c:bubble3D val="0"/>
            <c:spPr>
              <a:solidFill>
                <a:srgbClr val="5B9BD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2B-4BD3-926D-E409821F58BA}"/>
              </c:ext>
            </c:extLst>
          </c:dPt>
          <c:dPt>
            <c:idx val="1"/>
            <c:bubble3D val="0"/>
            <c:spPr>
              <a:solidFill>
                <a:srgbClr val="A5A5A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2B-4BD3-926D-E409821F58BA}"/>
              </c:ext>
            </c:extLst>
          </c:dPt>
          <c:dPt>
            <c:idx val="2"/>
            <c:bubble3D val="0"/>
            <c:spPr>
              <a:solidFill>
                <a:srgbClr val="00659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2B-4BD3-926D-E409821F58BA}"/>
              </c:ext>
            </c:extLst>
          </c:dPt>
          <c:dPt>
            <c:idx val="3"/>
            <c:bubble3D val="0"/>
            <c:spPr>
              <a:solidFill>
                <a:srgbClr val="C55A1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2B-4BD3-926D-E409821F58BA}"/>
              </c:ext>
            </c:extLst>
          </c:dPt>
          <c:dPt>
            <c:idx val="4"/>
            <c:bubble3D val="0"/>
            <c:spPr>
              <a:solidFill>
                <a:srgbClr val="63636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2B-4BD3-926D-E409821F58BA}"/>
              </c:ext>
            </c:extLst>
          </c:dPt>
          <c:dPt>
            <c:idx val="5"/>
            <c:bubble3D val="0"/>
            <c:spPr>
              <a:solidFill>
                <a:srgbClr val="F4B18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02B-4BD3-926D-E409821F58BA}"/>
              </c:ext>
            </c:extLst>
          </c:dPt>
          <c:dLbls>
            <c:dLbl>
              <c:idx val="0"/>
              <c:layout>
                <c:manualLayout>
                  <c:x val="-1.7855595382604153E-4"/>
                  <c:y val="2.777777777777777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2B-4BD3-926D-E409821F58BA}"/>
                </c:ext>
              </c:extLst>
            </c:dLbl>
            <c:dLbl>
              <c:idx val="1"/>
              <c:layout>
                <c:manualLayout>
                  <c:x val="0"/>
                  <c:y val="-4.629629629629629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2B-4BD3-926D-E409821F58BA}"/>
                </c:ext>
              </c:extLst>
            </c:dLbl>
            <c:dLbl>
              <c:idx val="2"/>
              <c:layout>
                <c:manualLayout>
                  <c:x val="8.4058816942384276E-3"/>
                  <c:y val="-6.944444444444453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2B-4BD3-926D-E409821F58BA}"/>
                </c:ext>
              </c:extLst>
            </c:dLbl>
            <c:dLbl>
              <c:idx val="3"/>
              <c:layout>
                <c:manualLayout>
                  <c:x val="-1.6528636082771712E-2"/>
                  <c:y val="0.1320138710185720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2B-4BD3-926D-E409821F58BA}"/>
                </c:ext>
              </c:extLst>
            </c:dLbl>
            <c:dLbl>
              <c:idx val="4"/>
              <c:layout>
                <c:manualLayout>
                  <c:x val="-4.4285387943910702E-2"/>
                  <c:y val="0.1393969349084655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2B-4BD3-926D-E409821F58BA}"/>
                </c:ext>
              </c:extLst>
            </c:dLbl>
            <c:dLbl>
              <c:idx val="5"/>
              <c:layout>
                <c:manualLayout>
                  <c:x val="-7.2095132851190569E-2"/>
                  <c:y val="8.8668638416010387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3.9669080254017379E-2"/>
                      <c:h val="6.9772719801117072E-2"/>
                    </c:manualLayout>
                  </c15:layout>
                </c:ext>
                <c:ext xmlns:c16="http://schemas.microsoft.com/office/drawing/2014/chart" uri="{C3380CC4-5D6E-409C-BE32-E72D297353CC}">
                  <c16:uniqueId val="{0000000B-602B-4BD3-926D-E409821F58B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'Pivot Table'!$D$4:$D$9</c:f>
              <c:strCache>
                <c:ptCount val="6"/>
                <c:pt idx="0">
                  <c:v>State/City/Local Government</c:v>
                </c:pt>
                <c:pt idx="1">
                  <c:v>Federal Government</c:v>
                </c:pt>
                <c:pt idx="2">
                  <c:v>Private Sector</c:v>
                </c:pt>
                <c:pt idx="3">
                  <c:v>Academia</c:v>
                </c:pt>
                <c:pt idx="4">
                  <c:v>Stakeholders</c:v>
                </c:pt>
                <c:pt idx="5">
                  <c:v>International Organizations</c:v>
                </c:pt>
              </c:strCache>
            </c:strRef>
          </c:cat>
          <c:val>
            <c:numRef>
              <c:f>'Pivot Table'!$F$4:$F$9</c:f>
              <c:numCache>
                <c:formatCode>General</c:formatCode>
                <c:ptCount val="6"/>
                <c:pt idx="0">
                  <c:v>37</c:v>
                </c:pt>
                <c:pt idx="1">
                  <c:v>10</c:v>
                </c:pt>
                <c:pt idx="2">
                  <c:v>44</c:v>
                </c:pt>
                <c:pt idx="3">
                  <c:v>5</c:v>
                </c:pt>
                <c:pt idx="4">
                  <c:v>2</c:v>
                </c:pt>
                <c:pt idx="5">
                  <c:v>2</c:v>
                </c:pt>
              </c:numCache>
            </c:numRef>
          </c:val>
          <c:extLst>
            <c:ext xmlns:c16="http://schemas.microsoft.com/office/drawing/2014/chart" uri="{C3380CC4-5D6E-409C-BE32-E72D297353CC}">
              <c16:uniqueId val="{0000000C-602B-4BD3-926D-E409821F58BA}"/>
            </c:ext>
          </c:extLst>
        </c:ser>
        <c:dLbls>
          <c:showLegendKey val="0"/>
          <c:showVal val="0"/>
          <c:showCatName val="0"/>
          <c:showSerName val="0"/>
          <c:showPercent val="1"/>
          <c:showBubbleSize val="0"/>
          <c:showLeaderLines val="0"/>
        </c:dLbls>
        <c:firstSliceAng val="223"/>
        <c:holeSize val="50"/>
      </c:doughnutChart>
      <c:spPr>
        <a:noFill/>
        <a:ln>
          <a:noFill/>
        </a:ln>
        <a:effectLst/>
      </c:spPr>
    </c:plotArea>
    <c:legend>
      <c:legendPos val="r"/>
      <c:legendEntry>
        <c:idx val="0"/>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28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54692725732393999"/>
          <c:y val="6.421567651178693E-3"/>
          <c:w val="0.45180572058501445"/>
          <c:h val="0.9598541838656117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ITRC Industry</a:t>
            </a:r>
            <a:r>
              <a:rPr lang="en-US" sz="1800" b="1" baseline="0" dirty="0"/>
              <a:t> Affiliates Program</a:t>
            </a:r>
            <a:endParaRPr lang="en-US" sz="1800" b="1" dirty="0"/>
          </a:p>
        </c:rich>
      </c:tx>
      <c:layout>
        <c:manualLayout>
          <c:xMode val="edge"/>
          <c:yMode val="edge"/>
          <c:x val="0.27647312939127161"/>
          <c:y val="3.091931740239665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88914097602207"/>
          <c:y val="0.12504001711644225"/>
          <c:w val="0.83139522813885569"/>
          <c:h val="0.71921363114385506"/>
        </c:manualLayout>
      </c:layout>
      <c:lineChart>
        <c:grouping val="standard"/>
        <c:varyColors val="0"/>
        <c:ser>
          <c:idx val="0"/>
          <c:order val="0"/>
          <c:spPr>
            <a:ln w="47625" cap="rnd">
              <a:solidFill>
                <a:srgbClr val="006595"/>
              </a:solidFill>
              <a:round/>
            </a:ln>
            <a:effectLst/>
          </c:spPr>
          <c:marker>
            <c:symbol val="none"/>
          </c:marker>
          <c:cat>
            <c:numRef>
              <c:f>IAP!$A$2:$A$11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IAP!$B$2:$B$11</c:f>
              <c:numCache>
                <c:formatCode>General</c:formatCode>
                <c:ptCount val="10"/>
                <c:pt idx="0">
                  <c:v>63</c:v>
                </c:pt>
                <c:pt idx="1">
                  <c:v>64</c:v>
                </c:pt>
                <c:pt idx="2">
                  <c:v>71</c:v>
                </c:pt>
                <c:pt idx="3">
                  <c:v>78</c:v>
                </c:pt>
                <c:pt idx="4">
                  <c:v>85</c:v>
                </c:pt>
                <c:pt idx="5">
                  <c:v>87</c:v>
                </c:pt>
                <c:pt idx="6">
                  <c:v>89</c:v>
                </c:pt>
                <c:pt idx="7">
                  <c:v>116</c:v>
                </c:pt>
                <c:pt idx="8">
                  <c:v>127</c:v>
                </c:pt>
                <c:pt idx="9">
                  <c:v>161</c:v>
                </c:pt>
              </c:numCache>
            </c:numRef>
          </c:val>
          <c:smooth val="0"/>
          <c:extLst>
            <c:ext xmlns:c16="http://schemas.microsoft.com/office/drawing/2014/chart" uri="{C3380CC4-5D6E-409C-BE32-E72D297353CC}">
              <c16:uniqueId val="{00000000-EDFA-428F-A18D-768246F5D065}"/>
            </c:ext>
          </c:extLst>
        </c:ser>
        <c:dLbls>
          <c:showLegendKey val="0"/>
          <c:showVal val="0"/>
          <c:showCatName val="0"/>
          <c:showSerName val="0"/>
          <c:showPercent val="0"/>
          <c:showBubbleSize val="0"/>
        </c:dLbls>
        <c:smooth val="0"/>
        <c:axId val="558929136"/>
        <c:axId val="558933840"/>
      </c:lineChart>
      <c:catAx>
        <c:axId val="55892913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Year</a:t>
                </a:r>
              </a:p>
            </c:rich>
          </c:tx>
          <c:layout>
            <c:manualLayout>
              <c:xMode val="edge"/>
              <c:yMode val="edge"/>
              <c:x val="0.46712114608121408"/>
              <c:y val="0.9301812155297751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8933840"/>
        <c:crosses val="autoZero"/>
        <c:auto val="1"/>
        <c:lblAlgn val="ctr"/>
        <c:lblOffset val="100"/>
        <c:noMultiLvlLbl val="0"/>
      </c:catAx>
      <c:valAx>
        <c:axId val="558933840"/>
        <c:scaling>
          <c:orientation val="minMax"/>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Number</a:t>
                </a:r>
                <a:r>
                  <a:rPr lang="en-US" sz="1600" b="1" baseline="0"/>
                  <a:t> of Companies</a:t>
                </a:r>
                <a:endParaRPr lang="en-US" sz="1600" b="1"/>
              </a:p>
            </c:rich>
          </c:tx>
          <c:layout>
            <c:manualLayout>
              <c:xMode val="edge"/>
              <c:yMode val="edge"/>
              <c:x val="4.109471678223612E-2"/>
              <c:y val="0.2219860528586021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892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ITRC Training Participation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199488968397251E-2"/>
          <c:y val="0.13420169956207514"/>
          <c:w val="0.88300778990292372"/>
          <c:h val="0.70070282792154792"/>
        </c:manualLayout>
      </c:layout>
      <c:lineChart>
        <c:grouping val="standard"/>
        <c:varyColors val="0"/>
        <c:ser>
          <c:idx val="0"/>
          <c:order val="0"/>
          <c:spPr>
            <a:ln w="47625" cap="rnd">
              <a:solidFill>
                <a:srgbClr val="006595"/>
              </a:solidFill>
              <a:round/>
            </a:ln>
            <a:effectLst/>
          </c:spPr>
          <c:marker>
            <c:symbol val="none"/>
          </c:marker>
          <c:cat>
            <c:numRef>
              <c:f>'Training Participation'!$A$2:$A$23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'Training Participation'!$B$2:$B$23</c:f>
              <c:numCache>
                <c:formatCode>General</c:formatCode>
                <c:ptCount val="22"/>
                <c:pt idx="0">
                  <c:v>125</c:v>
                </c:pt>
                <c:pt idx="1">
                  <c:v>315</c:v>
                </c:pt>
                <c:pt idx="2">
                  <c:v>917</c:v>
                </c:pt>
                <c:pt idx="3">
                  <c:v>1258</c:v>
                </c:pt>
                <c:pt idx="4">
                  <c:v>1688</c:v>
                </c:pt>
                <c:pt idx="5">
                  <c:v>1438</c:v>
                </c:pt>
                <c:pt idx="6">
                  <c:v>1294</c:v>
                </c:pt>
                <c:pt idx="7">
                  <c:v>2189</c:v>
                </c:pt>
                <c:pt idx="8">
                  <c:v>2241</c:v>
                </c:pt>
                <c:pt idx="9">
                  <c:v>2823</c:v>
                </c:pt>
                <c:pt idx="10">
                  <c:v>2769</c:v>
                </c:pt>
                <c:pt idx="11">
                  <c:v>2582</c:v>
                </c:pt>
                <c:pt idx="12">
                  <c:v>2646</c:v>
                </c:pt>
                <c:pt idx="13">
                  <c:v>2537</c:v>
                </c:pt>
                <c:pt idx="14">
                  <c:v>2876</c:v>
                </c:pt>
                <c:pt idx="15">
                  <c:v>3370</c:v>
                </c:pt>
                <c:pt idx="16">
                  <c:v>2996</c:v>
                </c:pt>
                <c:pt idx="17">
                  <c:v>3739</c:v>
                </c:pt>
                <c:pt idx="18">
                  <c:v>3785</c:v>
                </c:pt>
                <c:pt idx="19">
                  <c:v>3174</c:v>
                </c:pt>
                <c:pt idx="20">
                  <c:v>3784</c:v>
                </c:pt>
                <c:pt idx="21">
                  <c:v>4061</c:v>
                </c:pt>
              </c:numCache>
            </c:numRef>
          </c:val>
          <c:smooth val="0"/>
          <c:extLst>
            <c:ext xmlns:c16="http://schemas.microsoft.com/office/drawing/2014/chart" uri="{C3380CC4-5D6E-409C-BE32-E72D297353CC}">
              <c16:uniqueId val="{00000000-8C2B-4E85-8998-AE51020AF2C9}"/>
            </c:ext>
          </c:extLst>
        </c:ser>
        <c:dLbls>
          <c:showLegendKey val="0"/>
          <c:showVal val="0"/>
          <c:showCatName val="0"/>
          <c:showSerName val="0"/>
          <c:showPercent val="0"/>
          <c:showBubbleSize val="0"/>
        </c:dLbls>
        <c:smooth val="0"/>
        <c:axId val="562249904"/>
        <c:axId val="562245200"/>
      </c:lineChart>
      <c:catAx>
        <c:axId val="5622499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Year</a:t>
                </a:r>
              </a:p>
            </c:rich>
          </c:tx>
          <c:layout>
            <c:manualLayout>
              <c:xMode val="edge"/>
              <c:yMode val="edge"/>
              <c:x val="0.48477926486204076"/>
              <c:y val="0.9161990186009358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245200"/>
        <c:crosses val="autoZero"/>
        <c:auto val="1"/>
        <c:lblAlgn val="ctr"/>
        <c:lblOffset val="100"/>
        <c:noMultiLvlLbl val="0"/>
      </c:catAx>
      <c:valAx>
        <c:axId val="562245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Number</a:t>
                </a:r>
                <a:r>
                  <a:rPr lang="en-US" sz="1400" b="1" baseline="0"/>
                  <a:t> of Participants</a:t>
                </a:r>
                <a:endParaRPr lang="en-US" sz="1400" b="1"/>
              </a:p>
            </c:rich>
          </c:tx>
          <c:layout>
            <c:manualLayout>
              <c:xMode val="edge"/>
              <c:yMode val="edge"/>
              <c:x val="1.3861814085786075E-2"/>
              <c:y val="0.296638169690107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249904"/>
        <c:crosses val="autoZero"/>
        <c:crossBetween val="between"/>
      </c:valAx>
      <c:spPr>
        <a:noFill/>
        <a:ln>
          <a:noFill/>
        </a:ln>
        <a:effectLst/>
      </c:spPr>
    </c:plotArea>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ITRC</a:t>
            </a:r>
            <a:r>
              <a:rPr lang="en-US" sz="1600" b="1" baseline="0" dirty="0"/>
              <a:t> Training Participation (By Group Type)</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5549461164751"/>
          <c:y val="0.11407918649348234"/>
          <c:w val="0.82671378824505104"/>
          <c:h val="0.695656280515213"/>
        </c:manualLayout>
      </c:layout>
      <c:barChart>
        <c:barDir val="col"/>
        <c:grouping val="clustered"/>
        <c:varyColors val="0"/>
        <c:ser>
          <c:idx val="0"/>
          <c:order val="0"/>
          <c:spPr>
            <a:solidFill>
              <a:srgbClr val="006595"/>
            </a:solidFill>
            <a:ln>
              <a:noFill/>
            </a:ln>
            <a:effectLst/>
          </c:spPr>
          <c:invertIfNegative val="0"/>
          <c:cat>
            <c:strRef>
              <c:f>'Training Participation'!$A$29:$A$34</c:f>
              <c:strCache>
                <c:ptCount val="6"/>
                <c:pt idx="0">
                  <c:v>State/Local Government</c:v>
                </c:pt>
                <c:pt idx="1">
                  <c:v>Private Sector</c:v>
                </c:pt>
                <c:pt idx="2">
                  <c:v>Federal Government</c:v>
                </c:pt>
                <c:pt idx="3">
                  <c:v>Academia</c:v>
                </c:pt>
                <c:pt idx="4">
                  <c:v>Public and Tribal Stakeholders</c:v>
                </c:pt>
                <c:pt idx="5">
                  <c:v>Other </c:v>
                </c:pt>
              </c:strCache>
            </c:strRef>
          </c:cat>
          <c:val>
            <c:numRef>
              <c:f>'Training Participation'!$B$29:$B$34</c:f>
              <c:numCache>
                <c:formatCode>General</c:formatCode>
                <c:ptCount val="6"/>
                <c:pt idx="0">
                  <c:v>52607</c:v>
                </c:pt>
                <c:pt idx="1">
                  <c:v>70660</c:v>
                </c:pt>
                <c:pt idx="2">
                  <c:v>15736</c:v>
                </c:pt>
                <c:pt idx="3">
                  <c:v>2174</c:v>
                </c:pt>
                <c:pt idx="4">
                  <c:v>1535</c:v>
                </c:pt>
                <c:pt idx="5">
                  <c:v>7561</c:v>
                </c:pt>
              </c:numCache>
            </c:numRef>
          </c:val>
          <c:extLst>
            <c:ext xmlns:c16="http://schemas.microsoft.com/office/drawing/2014/chart" uri="{C3380CC4-5D6E-409C-BE32-E72D297353CC}">
              <c16:uniqueId val="{00000000-20AF-4B3C-A9A5-1FE080638E22}"/>
            </c:ext>
          </c:extLst>
        </c:ser>
        <c:dLbls>
          <c:showLegendKey val="0"/>
          <c:showVal val="0"/>
          <c:showCatName val="0"/>
          <c:showSerName val="0"/>
          <c:showPercent val="0"/>
          <c:showBubbleSize val="0"/>
        </c:dLbls>
        <c:gapWidth val="219"/>
        <c:overlap val="-27"/>
        <c:axId val="562246376"/>
        <c:axId val="562247552"/>
      </c:barChart>
      <c:catAx>
        <c:axId val="56224637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Group Type</a:t>
                </a:r>
              </a:p>
            </c:rich>
          </c:tx>
          <c:layout>
            <c:manualLayout>
              <c:xMode val="edge"/>
              <c:yMode val="edge"/>
              <c:x val="0.44263139420988901"/>
              <c:y val="0.9380441556783479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2247552"/>
        <c:crosses val="autoZero"/>
        <c:auto val="1"/>
        <c:lblAlgn val="ctr"/>
        <c:lblOffset val="100"/>
        <c:noMultiLvlLbl val="0"/>
      </c:catAx>
      <c:valAx>
        <c:axId val="562247552"/>
        <c:scaling>
          <c:orientation val="minMax"/>
          <c:max val="75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Number</a:t>
                </a:r>
                <a:r>
                  <a:rPr lang="en-US" sz="1200" b="1" baseline="0"/>
                  <a:t> of Participants</a:t>
                </a:r>
                <a:endParaRPr lang="en-US" sz="1200" b="1"/>
              </a:p>
            </c:rich>
          </c:tx>
          <c:layout>
            <c:manualLayout>
              <c:xMode val="edge"/>
              <c:yMode val="edge"/>
              <c:x val="4.7434291409413819E-2"/>
              <c:y val="0.2786215274890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246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5CA93-489C-4649-9389-4BDEDF1EE32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B411203-C58F-49FA-A08A-84ADA069743C}">
      <dgm:prSet phldrT="[Text]" custT="1"/>
      <dgm:spPr>
        <a:solidFill>
          <a:srgbClr val="00334C"/>
        </a:solidFill>
      </dgm:spPr>
      <dgm:t>
        <a:bodyPr anchor="ctr" anchorCtr="0"/>
        <a:lstStyle/>
        <a:p>
          <a:r>
            <a:rPr lang="en-US" sz="1800" dirty="0"/>
            <a:t>Integrity</a:t>
          </a:r>
        </a:p>
      </dgm:t>
    </dgm:pt>
    <dgm:pt modelId="{EBE3A4F1-5E8C-412B-904A-D23097DCB7C8}" type="parTrans" cxnId="{61BE5684-637F-4D08-859C-D9D3C8D5E854}">
      <dgm:prSet/>
      <dgm:spPr/>
      <dgm:t>
        <a:bodyPr/>
        <a:lstStyle/>
        <a:p>
          <a:endParaRPr lang="en-US"/>
        </a:p>
      </dgm:t>
    </dgm:pt>
    <dgm:pt modelId="{A7C65E87-4525-43E2-8F1F-CA55EB752B80}" type="sibTrans" cxnId="{61BE5684-637F-4D08-859C-D9D3C8D5E854}">
      <dgm:prSet/>
      <dgm:spPr>
        <a:solidFill>
          <a:srgbClr val="00334C"/>
        </a:solidFill>
      </dgm:spPr>
      <dgm:t>
        <a:bodyPr anchor="ctr" anchorCtr="0"/>
        <a:lstStyle/>
        <a:p>
          <a:r>
            <a:rPr lang="en-US" dirty="0"/>
            <a:t>Innovation</a:t>
          </a:r>
        </a:p>
      </dgm:t>
    </dgm:pt>
    <dgm:pt modelId="{D4B06422-9108-409A-A7AC-611793666FF4}">
      <dgm:prSet phldrT="[Text]" custT="1"/>
      <dgm:spPr>
        <a:solidFill>
          <a:srgbClr val="00334C"/>
        </a:solidFill>
      </dgm:spPr>
      <dgm:t>
        <a:bodyPr anchor="ctr" anchorCtr="0"/>
        <a:lstStyle/>
        <a:p>
          <a:r>
            <a:rPr lang="en-US" sz="1600" dirty="0"/>
            <a:t>Consensus</a:t>
          </a:r>
        </a:p>
      </dgm:t>
    </dgm:pt>
    <dgm:pt modelId="{2613AF4D-6F92-4191-853C-8F936780771F}" type="parTrans" cxnId="{D2DE3783-1B0C-4AEE-BDB4-B9E9FB5DF0F1}">
      <dgm:prSet/>
      <dgm:spPr/>
      <dgm:t>
        <a:bodyPr/>
        <a:lstStyle/>
        <a:p>
          <a:endParaRPr lang="en-US"/>
        </a:p>
      </dgm:t>
    </dgm:pt>
    <dgm:pt modelId="{AF0C3BF7-0363-4FD0-BBD0-D644795DB6E6}" type="sibTrans" cxnId="{D2DE3783-1B0C-4AEE-BDB4-B9E9FB5DF0F1}">
      <dgm:prSet custT="1"/>
      <dgm:spPr>
        <a:solidFill>
          <a:srgbClr val="00334C"/>
        </a:solidFill>
      </dgm:spPr>
      <dgm:t>
        <a:bodyPr anchor="ctr" anchorCtr="0"/>
        <a:lstStyle/>
        <a:p>
          <a:r>
            <a:rPr lang="en-US" sz="1350" dirty="0"/>
            <a:t>Collaboration</a:t>
          </a:r>
        </a:p>
      </dgm:t>
    </dgm:pt>
    <dgm:pt modelId="{FE771089-CDF6-4D7C-94B3-D24541583B20}">
      <dgm:prSet phldrT="[Text]" custT="1"/>
      <dgm:spPr>
        <a:solidFill>
          <a:srgbClr val="00334C"/>
        </a:solidFill>
      </dgm:spPr>
      <dgm:t>
        <a:bodyPr vert="horz" lIns="0" tIns="0" rIns="0" bIns="0" anchor="ctr" anchorCtr="1"/>
        <a:lstStyle/>
        <a:p>
          <a:r>
            <a:rPr lang="en-US" sz="1600" dirty="0"/>
            <a:t>Partnership</a:t>
          </a:r>
        </a:p>
      </dgm:t>
    </dgm:pt>
    <dgm:pt modelId="{A4BCA858-F6C4-4E1D-8D50-6153D50562A0}" type="parTrans" cxnId="{8621CB14-F061-433D-8582-0C1B5EB9496A}">
      <dgm:prSet/>
      <dgm:spPr/>
      <dgm:t>
        <a:bodyPr/>
        <a:lstStyle/>
        <a:p>
          <a:endParaRPr lang="en-US"/>
        </a:p>
      </dgm:t>
    </dgm:pt>
    <dgm:pt modelId="{A2891E76-2A93-4B86-BBBF-0DD1EFD2BE81}" type="sibTrans" cxnId="{8621CB14-F061-433D-8582-0C1B5EB9496A}">
      <dgm:prSet/>
      <dgm:spPr>
        <a:solidFill>
          <a:srgbClr val="00334C"/>
        </a:solidFill>
      </dgm:spPr>
      <dgm:t>
        <a:bodyPr anchor="ctr" anchorCtr="0"/>
        <a:lstStyle/>
        <a:p>
          <a:r>
            <a:rPr lang="en-US" dirty="0"/>
            <a:t>Technical Excellence</a:t>
          </a:r>
        </a:p>
      </dgm:t>
    </dgm:pt>
    <dgm:pt modelId="{D458E818-752A-47A6-8946-EB7C5EF29533}" type="pres">
      <dgm:prSet presAssocID="{CF55CA93-489C-4649-9389-4BDEDF1EE323}" presName="Name0" presStyleCnt="0">
        <dgm:presLayoutVars>
          <dgm:chMax/>
          <dgm:chPref/>
          <dgm:dir/>
          <dgm:animLvl val="lvl"/>
        </dgm:presLayoutVars>
      </dgm:prSet>
      <dgm:spPr/>
    </dgm:pt>
    <dgm:pt modelId="{52945AE3-4DBB-46D9-91B0-456681A3FAA8}" type="pres">
      <dgm:prSet presAssocID="{7B411203-C58F-49FA-A08A-84ADA069743C}" presName="composite" presStyleCnt="0"/>
      <dgm:spPr/>
    </dgm:pt>
    <dgm:pt modelId="{4C8CB480-5BED-4116-B8D4-DBC1BB753487}" type="pres">
      <dgm:prSet presAssocID="{7B411203-C58F-49FA-A08A-84ADA069743C}" presName="Parent1" presStyleLbl="node1" presStyleIdx="0" presStyleCnt="6" custLinFactNeighborX="-7873" custLinFactNeighborY="-604">
        <dgm:presLayoutVars>
          <dgm:chMax val="1"/>
          <dgm:chPref val="1"/>
          <dgm:bulletEnabled val="1"/>
        </dgm:presLayoutVars>
      </dgm:prSet>
      <dgm:spPr/>
    </dgm:pt>
    <dgm:pt modelId="{2D2C3323-63C3-4E97-BE87-FC537E2C6E1D}" type="pres">
      <dgm:prSet presAssocID="{7B411203-C58F-49FA-A08A-84ADA069743C}" presName="Childtext1" presStyleLbl="revTx" presStyleIdx="0" presStyleCnt="3">
        <dgm:presLayoutVars>
          <dgm:chMax val="0"/>
          <dgm:chPref val="0"/>
          <dgm:bulletEnabled val="1"/>
        </dgm:presLayoutVars>
      </dgm:prSet>
      <dgm:spPr/>
    </dgm:pt>
    <dgm:pt modelId="{EDF1B00E-CB33-4C38-9094-ACF101F07ACD}" type="pres">
      <dgm:prSet presAssocID="{7B411203-C58F-49FA-A08A-84ADA069743C}" presName="BalanceSpacing" presStyleCnt="0"/>
      <dgm:spPr/>
    </dgm:pt>
    <dgm:pt modelId="{56CF4004-E872-4F58-BA94-E6CAF4B8BAC5}" type="pres">
      <dgm:prSet presAssocID="{7B411203-C58F-49FA-A08A-84ADA069743C}" presName="BalanceSpacing1" presStyleCnt="0"/>
      <dgm:spPr/>
    </dgm:pt>
    <dgm:pt modelId="{D37E4F6D-0AB5-4229-B7E7-EC45DF307896}" type="pres">
      <dgm:prSet presAssocID="{A7C65E87-4525-43E2-8F1F-CA55EB752B80}" presName="Accent1Text" presStyleLbl="node1" presStyleIdx="1" presStyleCnt="6" custLinFactNeighborY="-807"/>
      <dgm:spPr/>
    </dgm:pt>
    <dgm:pt modelId="{9BB822B9-C72A-43BC-BAC3-DB7E33861C6E}" type="pres">
      <dgm:prSet presAssocID="{A7C65E87-4525-43E2-8F1F-CA55EB752B80}" presName="spaceBetweenRectangles" presStyleCnt="0"/>
      <dgm:spPr/>
    </dgm:pt>
    <dgm:pt modelId="{49B1CD75-E749-495D-95FD-936D691F0C08}" type="pres">
      <dgm:prSet presAssocID="{D4B06422-9108-409A-A7AC-611793666FF4}" presName="composite" presStyleCnt="0"/>
      <dgm:spPr/>
    </dgm:pt>
    <dgm:pt modelId="{91F7D255-7937-4292-B73B-BBECF4F221C9}" type="pres">
      <dgm:prSet presAssocID="{D4B06422-9108-409A-A7AC-611793666FF4}" presName="Parent1" presStyleLbl="node1" presStyleIdx="2" presStyleCnt="6" custLinFactX="-2180" custLinFactNeighborX="-100000" custLinFactNeighborY="-6430">
        <dgm:presLayoutVars>
          <dgm:chMax val="1"/>
          <dgm:chPref val="1"/>
          <dgm:bulletEnabled val="1"/>
        </dgm:presLayoutVars>
      </dgm:prSet>
      <dgm:spPr/>
    </dgm:pt>
    <dgm:pt modelId="{B0AD5F47-2D67-4254-A3F1-A89BFBC7C81A}" type="pres">
      <dgm:prSet presAssocID="{D4B06422-9108-409A-A7AC-611793666FF4}" presName="Childtext1" presStyleLbl="revTx" presStyleIdx="1" presStyleCnt="3">
        <dgm:presLayoutVars>
          <dgm:chMax val="0"/>
          <dgm:chPref val="0"/>
          <dgm:bulletEnabled val="1"/>
        </dgm:presLayoutVars>
      </dgm:prSet>
      <dgm:spPr/>
    </dgm:pt>
    <dgm:pt modelId="{6D834DBA-E53E-4B7B-BB5C-3E9612A140C7}" type="pres">
      <dgm:prSet presAssocID="{D4B06422-9108-409A-A7AC-611793666FF4}" presName="BalanceSpacing" presStyleCnt="0"/>
      <dgm:spPr/>
    </dgm:pt>
    <dgm:pt modelId="{6E04A575-9A0C-46FC-9475-FCF3D0E849B7}" type="pres">
      <dgm:prSet presAssocID="{D4B06422-9108-409A-A7AC-611793666FF4}" presName="BalanceSpacing1" presStyleCnt="0"/>
      <dgm:spPr/>
    </dgm:pt>
    <dgm:pt modelId="{B9DE3341-CDF0-4D6F-A9A9-94F710759820}" type="pres">
      <dgm:prSet presAssocID="{AF0C3BF7-0363-4FD0-BBD0-D644795DB6E6}" presName="Accent1Text" presStyleLbl="node1" presStyleIdx="3" presStyleCnt="6" custLinFactNeighborX="-11022" custLinFactNeighborY="-6849"/>
      <dgm:spPr/>
    </dgm:pt>
    <dgm:pt modelId="{C8B90861-F504-4B0A-9EF9-3B11FADF7297}" type="pres">
      <dgm:prSet presAssocID="{AF0C3BF7-0363-4FD0-BBD0-D644795DB6E6}" presName="spaceBetweenRectangles" presStyleCnt="0"/>
      <dgm:spPr/>
    </dgm:pt>
    <dgm:pt modelId="{51C6B635-23AA-45C5-9600-84966B9A0C9B}" type="pres">
      <dgm:prSet presAssocID="{FE771089-CDF6-4D7C-94B3-D24541583B20}" presName="composite" presStyleCnt="0"/>
      <dgm:spPr/>
    </dgm:pt>
    <dgm:pt modelId="{207DA462-4678-4EC5-A646-49FDE4B2771B}" type="pres">
      <dgm:prSet presAssocID="{FE771089-CDF6-4D7C-94B3-D24541583B20}" presName="Parent1" presStyleLbl="node1" presStyleIdx="4" presStyleCnt="6" custLinFactNeighborX="-6298" custLinFactNeighborY="-13699">
        <dgm:presLayoutVars>
          <dgm:chMax val="1"/>
          <dgm:chPref val="1"/>
          <dgm:bulletEnabled val="1"/>
        </dgm:presLayoutVars>
      </dgm:prSet>
      <dgm:spPr/>
    </dgm:pt>
    <dgm:pt modelId="{D9DC91B7-CD53-474D-9DDA-1B308F4D3179}" type="pres">
      <dgm:prSet presAssocID="{FE771089-CDF6-4D7C-94B3-D24541583B20}" presName="Childtext1" presStyleLbl="revTx" presStyleIdx="2" presStyleCnt="3">
        <dgm:presLayoutVars>
          <dgm:chMax val="0"/>
          <dgm:chPref val="0"/>
          <dgm:bulletEnabled val="1"/>
        </dgm:presLayoutVars>
      </dgm:prSet>
      <dgm:spPr/>
    </dgm:pt>
    <dgm:pt modelId="{3244A6FE-58DF-4699-B2A7-278E99BC1A4B}" type="pres">
      <dgm:prSet presAssocID="{FE771089-CDF6-4D7C-94B3-D24541583B20}" presName="BalanceSpacing" presStyleCnt="0"/>
      <dgm:spPr/>
    </dgm:pt>
    <dgm:pt modelId="{3D6300F0-8CED-46E7-9194-CE53FD5CB504}" type="pres">
      <dgm:prSet presAssocID="{FE771089-CDF6-4D7C-94B3-D24541583B20}" presName="BalanceSpacing1" presStyleCnt="0"/>
      <dgm:spPr/>
    </dgm:pt>
    <dgm:pt modelId="{3B0980BD-9BBA-469F-8785-E8A1C727D05D}" type="pres">
      <dgm:prSet presAssocID="{A2891E76-2A93-4B86-BBBF-0DD1EFD2BE81}" presName="Accent1Text" presStyleLbl="node1" presStyleIdx="5" presStyleCnt="6" custLinFactNeighborX="787" custLinFactNeighborY="-13014"/>
      <dgm:spPr/>
    </dgm:pt>
  </dgm:ptLst>
  <dgm:cxnLst>
    <dgm:cxn modelId="{8621CB14-F061-433D-8582-0C1B5EB9496A}" srcId="{CF55CA93-489C-4649-9389-4BDEDF1EE323}" destId="{FE771089-CDF6-4D7C-94B3-D24541583B20}" srcOrd="2" destOrd="0" parTransId="{A4BCA858-F6C4-4E1D-8D50-6153D50562A0}" sibTransId="{A2891E76-2A93-4B86-BBBF-0DD1EFD2BE81}"/>
    <dgm:cxn modelId="{CFA1782E-BABE-4A12-BC97-A07CC53B17F8}" type="presOf" srcId="{D4B06422-9108-409A-A7AC-611793666FF4}" destId="{91F7D255-7937-4292-B73B-BBECF4F221C9}" srcOrd="0" destOrd="0" presId="urn:microsoft.com/office/officeart/2008/layout/AlternatingHexagons"/>
    <dgm:cxn modelId="{BE562335-2A00-4F8C-9830-4490C902E6A3}" type="presOf" srcId="{A7C65E87-4525-43E2-8F1F-CA55EB752B80}" destId="{D37E4F6D-0AB5-4229-B7E7-EC45DF307896}" srcOrd="0" destOrd="0" presId="urn:microsoft.com/office/officeart/2008/layout/AlternatingHexagons"/>
    <dgm:cxn modelId="{CB6A6F46-C7B1-43C3-A7EA-298580C356F6}" type="presOf" srcId="{CF55CA93-489C-4649-9389-4BDEDF1EE323}" destId="{D458E818-752A-47A6-8946-EB7C5EF29533}" srcOrd="0" destOrd="0" presId="urn:microsoft.com/office/officeart/2008/layout/AlternatingHexagons"/>
    <dgm:cxn modelId="{53E79246-0945-47F1-9615-6E3135FA92EC}" type="presOf" srcId="{AF0C3BF7-0363-4FD0-BBD0-D644795DB6E6}" destId="{B9DE3341-CDF0-4D6F-A9A9-94F710759820}" srcOrd="0" destOrd="0" presId="urn:microsoft.com/office/officeart/2008/layout/AlternatingHexagons"/>
    <dgm:cxn modelId="{D2DE3783-1B0C-4AEE-BDB4-B9E9FB5DF0F1}" srcId="{CF55CA93-489C-4649-9389-4BDEDF1EE323}" destId="{D4B06422-9108-409A-A7AC-611793666FF4}" srcOrd="1" destOrd="0" parTransId="{2613AF4D-6F92-4191-853C-8F936780771F}" sibTransId="{AF0C3BF7-0363-4FD0-BBD0-D644795DB6E6}"/>
    <dgm:cxn modelId="{61BE5684-637F-4D08-859C-D9D3C8D5E854}" srcId="{CF55CA93-489C-4649-9389-4BDEDF1EE323}" destId="{7B411203-C58F-49FA-A08A-84ADA069743C}" srcOrd="0" destOrd="0" parTransId="{EBE3A4F1-5E8C-412B-904A-D23097DCB7C8}" sibTransId="{A7C65E87-4525-43E2-8F1F-CA55EB752B80}"/>
    <dgm:cxn modelId="{F485DD84-A6BB-4930-AFDB-EA8F87056120}" type="presOf" srcId="{7B411203-C58F-49FA-A08A-84ADA069743C}" destId="{4C8CB480-5BED-4116-B8D4-DBC1BB753487}" srcOrd="0" destOrd="0" presId="urn:microsoft.com/office/officeart/2008/layout/AlternatingHexagons"/>
    <dgm:cxn modelId="{F23B27A0-F1D7-4700-BE4D-23CFAB13552B}" type="presOf" srcId="{A2891E76-2A93-4B86-BBBF-0DD1EFD2BE81}" destId="{3B0980BD-9BBA-469F-8785-E8A1C727D05D}" srcOrd="0" destOrd="0" presId="urn:microsoft.com/office/officeart/2008/layout/AlternatingHexagons"/>
    <dgm:cxn modelId="{AECAE0E1-E53C-4245-958D-9D4B4EA0DF73}" type="presOf" srcId="{FE771089-CDF6-4D7C-94B3-D24541583B20}" destId="{207DA462-4678-4EC5-A646-49FDE4B2771B}" srcOrd="0" destOrd="0" presId="urn:microsoft.com/office/officeart/2008/layout/AlternatingHexagons"/>
    <dgm:cxn modelId="{C77C8038-6061-4073-82BE-CD5424833612}" type="presParOf" srcId="{D458E818-752A-47A6-8946-EB7C5EF29533}" destId="{52945AE3-4DBB-46D9-91B0-456681A3FAA8}" srcOrd="0" destOrd="0" presId="urn:microsoft.com/office/officeart/2008/layout/AlternatingHexagons"/>
    <dgm:cxn modelId="{0B3DE850-5CC9-435C-823A-8B8F38D1E8DA}" type="presParOf" srcId="{52945AE3-4DBB-46D9-91B0-456681A3FAA8}" destId="{4C8CB480-5BED-4116-B8D4-DBC1BB753487}" srcOrd="0" destOrd="0" presId="urn:microsoft.com/office/officeart/2008/layout/AlternatingHexagons"/>
    <dgm:cxn modelId="{526C9B94-6333-4F19-868A-0878A5CAA8BD}" type="presParOf" srcId="{52945AE3-4DBB-46D9-91B0-456681A3FAA8}" destId="{2D2C3323-63C3-4E97-BE87-FC537E2C6E1D}" srcOrd="1" destOrd="0" presId="urn:microsoft.com/office/officeart/2008/layout/AlternatingHexagons"/>
    <dgm:cxn modelId="{592250FB-9A7E-409C-8D6C-FFA39B47BDD4}" type="presParOf" srcId="{52945AE3-4DBB-46D9-91B0-456681A3FAA8}" destId="{EDF1B00E-CB33-4C38-9094-ACF101F07ACD}" srcOrd="2" destOrd="0" presId="urn:microsoft.com/office/officeart/2008/layout/AlternatingHexagons"/>
    <dgm:cxn modelId="{4F5F2FCB-2AF6-4129-8A69-DE791620D86F}" type="presParOf" srcId="{52945AE3-4DBB-46D9-91B0-456681A3FAA8}" destId="{56CF4004-E872-4F58-BA94-E6CAF4B8BAC5}" srcOrd="3" destOrd="0" presId="urn:microsoft.com/office/officeart/2008/layout/AlternatingHexagons"/>
    <dgm:cxn modelId="{7A4DE734-31E5-4774-B7D6-B80155C73327}" type="presParOf" srcId="{52945AE3-4DBB-46D9-91B0-456681A3FAA8}" destId="{D37E4F6D-0AB5-4229-B7E7-EC45DF307896}" srcOrd="4" destOrd="0" presId="urn:microsoft.com/office/officeart/2008/layout/AlternatingHexagons"/>
    <dgm:cxn modelId="{B44343EB-FD0C-474A-B958-028420939409}" type="presParOf" srcId="{D458E818-752A-47A6-8946-EB7C5EF29533}" destId="{9BB822B9-C72A-43BC-BAC3-DB7E33861C6E}" srcOrd="1" destOrd="0" presId="urn:microsoft.com/office/officeart/2008/layout/AlternatingHexagons"/>
    <dgm:cxn modelId="{EBD4BCBB-B34F-45B5-8AB8-5515E325F5F6}" type="presParOf" srcId="{D458E818-752A-47A6-8946-EB7C5EF29533}" destId="{49B1CD75-E749-495D-95FD-936D691F0C08}" srcOrd="2" destOrd="0" presId="urn:microsoft.com/office/officeart/2008/layout/AlternatingHexagons"/>
    <dgm:cxn modelId="{630ECC6E-79A9-49EF-BC9D-38925594AFD2}" type="presParOf" srcId="{49B1CD75-E749-495D-95FD-936D691F0C08}" destId="{91F7D255-7937-4292-B73B-BBECF4F221C9}" srcOrd="0" destOrd="0" presId="urn:microsoft.com/office/officeart/2008/layout/AlternatingHexagons"/>
    <dgm:cxn modelId="{C5514B18-0B6F-40BE-91F1-899B91592A7D}" type="presParOf" srcId="{49B1CD75-E749-495D-95FD-936D691F0C08}" destId="{B0AD5F47-2D67-4254-A3F1-A89BFBC7C81A}" srcOrd="1" destOrd="0" presId="urn:microsoft.com/office/officeart/2008/layout/AlternatingHexagons"/>
    <dgm:cxn modelId="{F02EC870-E118-4AB0-8EDA-77F0E497BF97}" type="presParOf" srcId="{49B1CD75-E749-495D-95FD-936D691F0C08}" destId="{6D834DBA-E53E-4B7B-BB5C-3E9612A140C7}" srcOrd="2" destOrd="0" presId="urn:microsoft.com/office/officeart/2008/layout/AlternatingHexagons"/>
    <dgm:cxn modelId="{EB5A36AA-9A94-47D7-B077-92D85EE2E0E8}" type="presParOf" srcId="{49B1CD75-E749-495D-95FD-936D691F0C08}" destId="{6E04A575-9A0C-46FC-9475-FCF3D0E849B7}" srcOrd="3" destOrd="0" presId="urn:microsoft.com/office/officeart/2008/layout/AlternatingHexagons"/>
    <dgm:cxn modelId="{3510629D-FEA9-453B-AF3D-F95A49B1CD3D}" type="presParOf" srcId="{49B1CD75-E749-495D-95FD-936D691F0C08}" destId="{B9DE3341-CDF0-4D6F-A9A9-94F710759820}" srcOrd="4" destOrd="0" presId="urn:microsoft.com/office/officeart/2008/layout/AlternatingHexagons"/>
    <dgm:cxn modelId="{7D924BF9-BC13-466D-9725-0C423976C8B6}" type="presParOf" srcId="{D458E818-752A-47A6-8946-EB7C5EF29533}" destId="{C8B90861-F504-4B0A-9EF9-3B11FADF7297}" srcOrd="3" destOrd="0" presId="urn:microsoft.com/office/officeart/2008/layout/AlternatingHexagons"/>
    <dgm:cxn modelId="{8F1DD1C8-BA26-4695-9D4C-817E161F5EA6}" type="presParOf" srcId="{D458E818-752A-47A6-8946-EB7C5EF29533}" destId="{51C6B635-23AA-45C5-9600-84966B9A0C9B}" srcOrd="4" destOrd="0" presId="urn:microsoft.com/office/officeart/2008/layout/AlternatingHexagons"/>
    <dgm:cxn modelId="{807DE04B-0D4E-45C0-B3F6-29171EEECC3E}" type="presParOf" srcId="{51C6B635-23AA-45C5-9600-84966B9A0C9B}" destId="{207DA462-4678-4EC5-A646-49FDE4B2771B}" srcOrd="0" destOrd="0" presId="urn:microsoft.com/office/officeart/2008/layout/AlternatingHexagons"/>
    <dgm:cxn modelId="{96AFC88B-DF6E-404C-9303-5D8410C7D5B5}" type="presParOf" srcId="{51C6B635-23AA-45C5-9600-84966B9A0C9B}" destId="{D9DC91B7-CD53-474D-9DDA-1B308F4D3179}" srcOrd="1" destOrd="0" presId="urn:microsoft.com/office/officeart/2008/layout/AlternatingHexagons"/>
    <dgm:cxn modelId="{06869DB5-1DDB-4A9C-81B0-6F99465CD984}" type="presParOf" srcId="{51C6B635-23AA-45C5-9600-84966B9A0C9B}" destId="{3244A6FE-58DF-4699-B2A7-278E99BC1A4B}" srcOrd="2" destOrd="0" presId="urn:microsoft.com/office/officeart/2008/layout/AlternatingHexagons"/>
    <dgm:cxn modelId="{9DAEBEA6-5166-419F-BFC3-55D949D9BEB9}" type="presParOf" srcId="{51C6B635-23AA-45C5-9600-84966B9A0C9B}" destId="{3D6300F0-8CED-46E7-9194-CE53FD5CB504}" srcOrd="3" destOrd="0" presId="urn:microsoft.com/office/officeart/2008/layout/AlternatingHexagons"/>
    <dgm:cxn modelId="{0B0FB617-54CC-4F1C-B2B1-AC3CAAF3397B}" type="presParOf" srcId="{51C6B635-23AA-45C5-9600-84966B9A0C9B}" destId="{3B0980BD-9BBA-469F-8785-E8A1C727D05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55CA93-489C-4649-9389-4BDEDF1EE32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7B411203-C58F-49FA-A08A-84ADA069743C}">
      <dgm:prSet phldrT="[Text]" custT="1"/>
      <dgm:spPr>
        <a:solidFill>
          <a:srgbClr val="00334C"/>
        </a:solidFill>
      </dgm:spPr>
      <dgm:t>
        <a:bodyPr anchor="ctr" anchorCtr="0"/>
        <a:lstStyle/>
        <a:p>
          <a:r>
            <a:rPr lang="en-US" sz="1800" dirty="0"/>
            <a:t>Integrity</a:t>
          </a:r>
        </a:p>
      </dgm:t>
    </dgm:pt>
    <dgm:pt modelId="{EBE3A4F1-5E8C-412B-904A-D23097DCB7C8}" type="parTrans" cxnId="{61BE5684-637F-4D08-859C-D9D3C8D5E854}">
      <dgm:prSet/>
      <dgm:spPr/>
      <dgm:t>
        <a:bodyPr/>
        <a:lstStyle/>
        <a:p>
          <a:endParaRPr lang="en-US"/>
        </a:p>
      </dgm:t>
    </dgm:pt>
    <dgm:pt modelId="{A7C65E87-4525-43E2-8F1F-CA55EB752B80}" type="sibTrans" cxnId="{61BE5684-637F-4D08-859C-D9D3C8D5E854}">
      <dgm:prSet/>
      <dgm:spPr>
        <a:solidFill>
          <a:srgbClr val="00334C"/>
        </a:solidFill>
      </dgm:spPr>
      <dgm:t>
        <a:bodyPr anchor="ctr" anchorCtr="0"/>
        <a:lstStyle/>
        <a:p>
          <a:r>
            <a:rPr lang="en-US" dirty="0"/>
            <a:t>Innovation</a:t>
          </a:r>
        </a:p>
      </dgm:t>
    </dgm:pt>
    <dgm:pt modelId="{D4B06422-9108-409A-A7AC-611793666FF4}">
      <dgm:prSet phldrT="[Text]" custT="1"/>
      <dgm:spPr>
        <a:solidFill>
          <a:srgbClr val="00334C"/>
        </a:solidFill>
      </dgm:spPr>
      <dgm:t>
        <a:bodyPr anchor="ctr" anchorCtr="0"/>
        <a:lstStyle/>
        <a:p>
          <a:r>
            <a:rPr lang="en-US" sz="1600" dirty="0"/>
            <a:t>Consensus</a:t>
          </a:r>
        </a:p>
      </dgm:t>
    </dgm:pt>
    <dgm:pt modelId="{2613AF4D-6F92-4191-853C-8F936780771F}" type="parTrans" cxnId="{D2DE3783-1B0C-4AEE-BDB4-B9E9FB5DF0F1}">
      <dgm:prSet/>
      <dgm:spPr/>
      <dgm:t>
        <a:bodyPr/>
        <a:lstStyle/>
        <a:p>
          <a:endParaRPr lang="en-US"/>
        </a:p>
      </dgm:t>
    </dgm:pt>
    <dgm:pt modelId="{AF0C3BF7-0363-4FD0-BBD0-D644795DB6E6}" type="sibTrans" cxnId="{D2DE3783-1B0C-4AEE-BDB4-B9E9FB5DF0F1}">
      <dgm:prSet custT="1"/>
      <dgm:spPr>
        <a:solidFill>
          <a:srgbClr val="00334C"/>
        </a:solidFill>
      </dgm:spPr>
      <dgm:t>
        <a:bodyPr anchor="ctr" anchorCtr="0"/>
        <a:lstStyle/>
        <a:p>
          <a:r>
            <a:rPr lang="en-US" sz="1350" dirty="0"/>
            <a:t>Collaboration</a:t>
          </a:r>
        </a:p>
      </dgm:t>
    </dgm:pt>
    <dgm:pt modelId="{FE771089-CDF6-4D7C-94B3-D24541583B20}">
      <dgm:prSet phldrT="[Text]" custT="1"/>
      <dgm:spPr>
        <a:solidFill>
          <a:srgbClr val="00334C"/>
        </a:solidFill>
      </dgm:spPr>
      <dgm:t>
        <a:bodyPr vert="horz" lIns="0" tIns="0" rIns="0" bIns="0" anchor="ctr" anchorCtr="1"/>
        <a:lstStyle/>
        <a:p>
          <a:r>
            <a:rPr lang="en-US" sz="1600" dirty="0"/>
            <a:t>Partnership</a:t>
          </a:r>
        </a:p>
      </dgm:t>
    </dgm:pt>
    <dgm:pt modelId="{A4BCA858-F6C4-4E1D-8D50-6153D50562A0}" type="parTrans" cxnId="{8621CB14-F061-433D-8582-0C1B5EB9496A}">
      <dgm:prSet/>
      <dgm:spPr/>
      <dgm:t>
        <a:bodyPr/>
        <a:lstStyle/>
        <a:p>
          <a:endParaRPr lang="en-US"/>
        </a:p>
      </dgm:t>
    </dgm:pt>
    <dgm:pt modelId="{A2891E76-2A93-4B86-BBBF-0DD1EFD2BE81}" type="sibTrans" cxnId="{8621CB14-F061-433D-8582-0C1B5EB9496A}">
      <dgm:prSet custT="1"/>
      <dgm:spPr>
        <a:solidFill>
          <a:srgbClr val="00334C"/>
        </a:solidFill>
      </dgm:spPr>
      <dgm:t>
        <a:bodyPr anchor="ctr" anchorCtr="0"/>
        <a:lstStyle/>
        <a:p>
          <a:r>
            <a:rPr lang="en-US" sz="1600" dirty="0"/>
            <a:t>Technical Excellence</a:t>
          </a:r>
        </a:p>
      </dgm:t>
    </dgm:pt>
    <dgm:pt modelId="{D458E818-752A-47A6-8946-EB7C5EF29533}" type="pres">
      <dgm:prSet presAssocID="{CF55CA93-489C-4649-9389-4BDEDF1EE323}" presName="Name0" presStyleCnt="0">
        <dgm:presLayoutVars>
          <dgm:chMax/>
          <dgm:chPref/>
          <dgm:dir/>
          <dgm:animLvl val="lvl"/>
        </dgm:presLayoutVars>
      </dgm:prSet>
      <dgm:spPr/>
    </dgm:pt>
    <dgm:pt modelId="{52945AE3-4DBB-46D9-91B0-456681A3FAA8}" type="pres">
      <dgm:prSet presAssocID="{7B411203-C58F-49FA-A08A-84ADA069743C}" presName="composite" presStyleCnt="0"/>
      <dgm:spPr/>
    </dgm:pt>
    <dgm:pt modelId="{4C8CB480-5BED-4116-B8D4-DBC1BB753487}" type="pres">
      <dgm:prSet presAssocID="{7B411203-C58F-49FA-A08A-84ADA069743C}" presName="Parent1" presStyleLbl="node1" presStyleIdx="0" presStyleCnt="6" custLinFactNeighborX="-7873" custLinFactNeighborY="-604">
        <dgm:presLayoutVars>
          <dgm:chMax val="1"/>
          <dgm:chPref val="1"/>
          <dgm:bulletEnabled val="1"/>
        </dgm:presLayoutVars>
      </dgm:prSet>
      <dgm:spPr/>
    </dgm:pt>
    <dgm:pt modelId="{2D2C3323-63C3-4E97-BE87-FC537E2C6E1D}" type="pres">
      <dgm:prSet presAssocID="{7B411203-C58F-49FA-A08A-84ADA069743C}" presName="Childtext1" presStyleLbl="revTx" presStyleIdx="0" presStyleCnt="3">
        <dgm:presLayoutVars>
          <dgm:chMax val="0"/>
          <dgm:chPref val="0"/>
          <dgm:bulletEnabled val="1"/>
        </dgm:presLayoutVars>
      </dgm:prSet>
      <dgm:spPr/>
    </dgm:pt>
    <dgm:pt modelId="{EDF1B00E-CB33-4C38-9094-ACF101F07ACD}" type="pres">
      <dgm:prSet presAssocID="{7B411203-C58F-49FA-A08A-84ADA069743C}" presName="BalanceSpacing" presStyleCnt="0"/>
      <dgm:spPr/>
    </dgm:pt>
    <dgm:pt modelId="{56CF4004-E872-4F58-BA94-E6CAF4B8BAC5}" type="pres">
      <dgm:prSet presAssocID="{7B411203-C58F-49FA-A08A-84ADA069743C}" presName="BalanceSpacing1" presStyleCnt="0"/>
      <dgm:spPr/>
    </dgm:pt>
    <dgm:pt modelId="{D37E4F6D-0AB5-4229-B7E7-EC45DF307896}" type="pres">
      <dgm:prSet presAssocID="{A7C65E87-4525-43E2-8F1F-CA55EB752B80}" presName="Accent1Text" presStyleLbl="node1" presStyleIdx="1" presStyleCnt="6" custLinFactNeighborY="-807"/>
      <dgm:spPr/>
    </dgm:pt>
    <dgm:pt modelId="{9BB822B9-C72A-43BC-BAC3-DB7E33861C6E}" type="pres">
      <dgm:prSet presAssocID="{A7C65E87-4525-43E2-8F1F-CA55EB752B80}" presName="spaceBetweenRectangles" presStyleCnt="0"/>
      <dgm:spPr/>
    </dgm:pt>
    <dgm:pt modelId="{49B1CD75-E749-495D-95FD-936D691F0C08}" type="pres">
      <dgm:prSet presAssocID="{D4B06422-9108-409A-A7AC-611793666FF4}" presName="composite" presStyleCnt="0"/>
      <dgm:spPr/>
    </dgm:pt>
    <dgm:pt modelId="{91F7D255-7937-4292-B73B-BBECF4F221C9}" type="pres">
      <dgm:prSet presAssocID="{D4B06422-9108-409A-A7AC-611793666FF4}" presName="Parent1" presStyleLbl="node1" presStyleIdx="2" presStyleCnt="6" custLinFactX="-2180" custLinFactNeighborX="-100000" custLinFactNeighborY="-6430">
        <dgm:presLayoutVars>
          <dgm:chMax val="1"/>
          <dgm:chPref val="1"/>
          <dgm:bulletEnabled val="1"/>
        </dgm:presLayoutVars>
      </dgm:prSet>
      <dgm:spPr/>
    </dgm:pt>
    <dgm:pt modelId="{B0AD5F47-2D67-4254-A3F1-A89BFBC7C81A}" type="pres">
      <dgm:prSet presAssocID="{D4B06422-9108-409A-A7AC-611793666FF4}" presName="Childtext1" presStyleLbl="revTx" presStyleIdx="1" presStyleCnt="3">
        <dgm:presLayoutVars>
          <dgm:chMax val="0"/>
          <dgm:chPref val="0"/>
          <dgm:bulletEnabled val="1"/>
        </dgm:presLayoutVars>
      </dgm:prSet>
      <dgm:spPr/>
    </dgm:pt>
    <dgm:pt modelId="{6D834DBA-E53E-4B7B-BB5C-3E9612A140C7}" type="pres">
      <dgm:prSet presAssocID="{D4B06422-9108-409A-A7AC-611793666FF4}" presName="BalanceSpacing" presStyleCnt="0"/>
      <dgm:spPr/>
    </dgm:pt>
    <dgm:pt modelId="{6E04A575-9A0C-46FC-9475-FCF3D0E849B7}" type="pres">
      <dgm:prSet presAssocID="{D4B06422-9108-409A-A7AC-611793666FF4}" presName="BalanceSpacing1" presStyleCnt="0"/>
      <dgm:spPr/>
    </dgm:pt>
    <dgm:pt modelId="{B9DE3341-CDF0-4D6F-A9A9-94F710759820}" type="pres">
      <dgm:prSet presAssocID="{AF0C3BF7-0363-4FD0-BBD0-D644795DB6E6}" presName="Accent1Text" presStyleLbl="node1" presStyleIdx="3" presStyleCnt="6" custLinFactNeighborX="-11022" custLinFactNeighborY="-6849"/>
      <dgm:spPr/>
    </dgm:pt>
    <dgm:pt modelId="{C8B90861-F504-4B0A-9EF9-3B11FADF7297}" type="pres">
      <dgm:prSet presAssocID="{AF0C3BF7-0363-4FD0-BBD0-D644795DB6E6}" presName="spaceBetweenRectangles" presStyleCnt="0"/>
      <dgm:spPr/>
    </dgm:pt>
    <dgm:pt modelId="{51C6B635-23AA-45C5-9600-84966B9A0C9B}" type="pres">
      <dgm:prSet presAssocID="{FE771089-CDF6-4D7C-94B3-D24541583B20}" presName="composite" presStyleCnt="0"/>
      <dgm:spPr/>
    </dgm:pt>
    <dgm:pt modelId="{207DA462-4678-4EC5-A646-49FDE4B2771B}" type="pres">
      <dgm:prSet presAssocID="{FE771089-CDF6-4D7C-94B3-D24541583B20}" presName="Parent1" presStyleLbl="node1" presStyleIdx="4" presStyleCnt="6" custLinFactNeighborX="-6298" custLinFactNeighborY="-13699">
        <dgm:presLayoutVars>
          <dgm:chMax val="1"/>
          <dgm:chPref val="1"/>
          <dgm:bulletEnabled val="1"/>
        </dgm:presLayoutVars>
      </dgm:prSet>
      <dgm:spPr/>
    </dgm:pt>
    <dgm:pt modelId="{D9DC91B7-CD53-474D-9DDA-1B308F4D3179}" type="pres">
      <dgm:prSet presAssocID="{FE771089-CDF6-4D7C-94B3-D24541583B20}" presName="Childtext1" presStyleLbl="revTx" presStyleIdx="2" presStyleCnt="3">
        <dgm:presLayoutVars>
          <dgm:chMax val="0"/>
          <dgm:chPref val="0"/>
          <dgm:bulletEnabled val="1"/>
        </dgm:presLayoutVars>
      </dgm:prSet>
      <dgm:spPr/>
    </dgm:pt>
    <dgm:pt modelId="{3244A6FE-58DF-4699-B2A7-278E99BC1A4B}" type="pres">
      <dgm:prSet presAssocID="{FE771089-CDF6-4D7C-94B3-D24541583B20}" presName="BalanceSpacing" presStyleCnt="0"/>
      <dgm:spPr/>
    </dgm:pt>
    <dgm:pt modelId="{3D6300F0-8CED-46E7-9194-CE53FD5CB504}" type="pres">
      <dgm:prSet presAssocID="{FE771089-CDF6-4D7C-94B3-D24541583B20}" presName="BalanceSpacing1" presStyleCnt="0"/>
      <dgm:spPr/>
    </dgm:pt>
    <dgm:pt modelId="{3B0980BD-9BBA-469F-8785-E8A1C727D05D}" type="pres">
      <dgm:prSet presAssocID="{A2891E76-2A93-4B86-BBBF-0DD1EFD2BE81}" presName="Accent1Text" presStyleLbl="node1" presStyleIdx="5" presStyleCnt="6" custLinFactNeighborX="787" custLinFactNeighborY="-13014"/>
      <dgm:spPr/>
    </dgm:pt>
  </dgm:ptLst>
  <dgm:cxnLst>
    <dgm:cxn modelId="{8621CB14-F061-433D-8582-0C1B5EB9496A}" srcId="{CF55CA93-489C-4649-9389-4BDEDF1EE323}" destId="{FE771089-CDF6-4D7C-94B3-D24541583B20}" srcOrd="2" destOrd="0" parTransId="{A4BCA858-F6C4-4E1D-8D50-6153D50562A0}" sibTransId="{A2891E76-2A93-4B86-BBBF-0DD1EFD2BE81}"/>
    <dgm:cxn modelId="{7BF47E18-B374-404B-B0EA-360B147AB8E5}" type="presOf" srcId="{D4B06422-9108-409A-A7AC-611793666FF4}" destId="{91F7D255-7937-4292-B73B-BBECF4F221C9}" srcOrd="0" destOrd="0" presId="urn:microsoft.com/office/officeart/2008/layout/AlternatingHexagons"/>
    <dgm:cxn modelId="{CE8F464A-5197-4517-A67A-599F7AFBE9F1}" type="presOf" srcId="{AF0C3BF7-0363-4FD0-BBD0-D644795DB6E6}" destId="{B9DE3341-CDF0-4D6F-A9A9-94F710759820}" srcOrd="0" destOrd="0" presId="urn:microsoft.com/office/officeart/2008/layout/AlternatingHexagons"/>
    <dgm:cxn modelId="{A4AD4F51-24E3-4436-ABBD-4BB50D92066F}" type="presOf" srcId="{CF55CA93-489C-4649-9389-4BDEDF1EE323}" destId="{D458E818-752A-47A6-8946-EB7C5EF29533}" srcOrd="0" destOrd="0" presId="urn:microsoft.com/office/officeart/2008/layout/AlternatingHexagons"/>
    <dgm:cxn modelId="{D2DE3783-1B0C-4AEE-BDB4-B9E9FB5DF0F1}" srcId="{CF55CA93-489C-4649-9389-4BDEDF1EE323}" destId="{D4B06422-9108-409A-A7AC-611793666FF4}" srcOrd="1" destOrd="0" parTransId="{2613AF4D-6F92-4191-853C-8F936780771F}" sibTransId="{AF0C3BF7-0363-4FD0-BBD0-D644795DB6E6}"/>
    <dgm:cxn modelId="{61BE5684-637F-4D08-859C-D9D3C8D5E854}" srcId="{CF55CA93-489C-4649-9389-4BDEDF1EE323}" destId="{7B411203-C58F-49FA-A08A-84ADA069743C}" srcOrd="0" destOrd="0" parTransId="{EBE3A4F1-5E8C-412B-904A-D23097DCB7C8}" sibTransId="{A7C65E87-4525-43E2-8F1F-CA55EB752B80}"/>
    <dgm:cxn modelId="{0BFF0987-44E3-4438-99B8-2C6278B41C12}" type="presOf" srcId="{A2891E76-2A93-4B86-BBBF-0DD1EFD2BE81}" destId="{3B0980BD-9BBA-469F-8785-E8A1C727D05D}" srcOrd="0" destOrd="0" presId="urn:microsoft.com/office/officeart/2008/layout/AlternatingHexagons"/>
    <dgm:cxn modelId="{9C6FD49B-F421-408D-86C8-6B6E3B11D7F0}" type="presOf" srcId="{FE771089-CDF6-4D7C-94B3-D24541583B20}" destId="{207DA462-4678-4EC5-A646-49FDE4B2771B}" srcOrd="0" destOrd="0" presId="urn:microsoft.com/office/officeart/2008/layout/AlternatingHexagons"/>
    <dgm:cxn modelId="{209616AA-B757-4A19-8965-D6AA75BF23B7}" type="presOf" srcId="{7B411203-C58F-49FA-A08A-84ADA069743C}" destId="{4C8CB480-5BED-4116-B8D4-DBC1BB753487}" srcOrd="0" destOrd="0" presId="urn:microsoft.com/office/officeart/2008/layout/AlternatingHexagons"/>
    <dgm:cxn modelId="{336F7AB1-6835-4A03-9839-9E710A447641}" type="presOf" srcId="{A7C65E87-4525-43E2-8F1F-CA55EB752B80}" destId="{D37E4F6D-0AB5-4229-B7E7-EC45DF307896}" srcOrd="0" destOrd="0" presId="urn:microsoft.com/office/officeart/2008/layout/AlternatingHexagons"/>
    <dgm:cxn modelId="{0DAE6288-D89A-4957-BC04-E26C73804910}" type="presParOf" srcId="{D458E818-752A-47A6-8946-EB7C5EF29533}" destId="{52945AE3-4DBB-46D9-91B0-456681A3FAA8}" srcOrd="0" destOrd="0" presId="urn:microsoft.com/office/officeart/2008/layout/AlternatingHexagons"/>
    <dgm:cxn modelId="{7EC59B89-7E26-490B-A40B-3D679CDAE8E0}" type="presParOf" srcId="{52945AE3-4DBB-46D9-91B0-456681A3FAA8}" destId="{4C8CB480-5BED-4116-B8D4-DBC1BB753487}" srcOrd="0" destOrd="0" presId="urn:microsoft.com/office/officeart/2008/layout/AlternatingHexagons"/>
    <dgm:cxn modelId="{FBA477E8-E8C5-4A6E-9898-A23D50D40E4D}" type="presParOf" srcId="{52945AE3-4DBB-46D9-91B0-456681A3FAA8}" destId="{2D2C3323-63C3-4E97-BE87-FC537E2C6E1D}" srcOrd="1" destOrd="0" presId="urn:microsoft.com/office/officeart/2008/layout/AlternatingHexagons"/>
    <dgm:cxn modelId="{512BD308-FA0A-4044-8E75-A4BCCBAB8960}" type="presParOf" srcId="{52945AE3-4DBB-46D9-91B0-456681A3FAA8}" destId="{EDF1B00E-CB33-4C38-9094-ACF101F07ACD}" srcOrd="2" destOrd="0" presId="urn:microsoft.com/office/officeart/2008/layout/AlternatingHexagons"/>
    <dgm:cxn modelId="{C31A0790-3A11-435C-969F-1777CFDA4C76}" type="presParOf" srcId="{52945AE3-4DBB-46D9-91B0-456681A3FAA8}" destId="{56CF4004-E872-4F58-BA94-E6CAF4B8BAC5}" srcOrd="3" destOrd="0" presId="urn:microsoft.com/office/officeart/2008/layout/AlternatingHexagons"/>
    <dgm:cxn modelId="{E92DB7F0-A788-4DA5-B27C-12C7D13FF835}" type="presParOf" srcId="{52945AE3-4DBB-46D9-91B0-456681A3FAA8}" destId="{D37E4F6D-0AB5-4229-B7E7-EC45DF307896}" srcOrd="4" destOrd="0" presId="urn:microsoft.com/office/officeart/2008/layout/AlternatingHexagons"/>
    <dgm:cxn modelId="{440D5963-D361-4627-8926-CF1BB97CCB13}" type="presParOf" srcId="{D458E818-752A-47A6-8946-EB7C5EF29533}" destId="{9BB822B9-C72A-43BC-BAC3-DB7E33861C6E}" srcOrd="1" destOrd="0" presId="urn:microsoft.com/office/officeart/2008/layout/AlternatingHexagons"/>
    <dgm:cxn modelId="{B6AC28C4-0A1D-4916-A993-97AF6F231995}" type="presParOf" srcId="{D458E818-752A-47A6-8946-EB7C5EF29533}" destId="{49B1CD75-E749-495D-95FD-936D691F0C08}" srcOrd="2" destOrd="0" presId="urn:microsoft.com/office/officeart/2008/layout/AlternatingHexagons"/>
    <dgm:cxn modelId="{EBC62572-0F6A-4F1A-BC26-914B3643309B}" type="presParOf" srcId="{49B1CD75-E749-495D-95FD-936D691F0C08}" destId="{91F7D255-7937-4292-B73B-BBECF4F221C9}" srcOrd="0" destOrd="0" presId="urn:microsoft.com/office/officeart/2008/layout/AlternatingHexagons"/>
    <dgm:cxn modelId="{8DA0A509-5570-465D-A819-47B85C1153E3}" type="presParOf" srcId="{49B1CD75-E749-495D-95FD-936D691F0C08}" destId="{B0AD5F47-2D67-4254-A3F1-A89BFBC7C81A}" srcOrd="1" destOrd="0" presId="urn:microsoft.com/office/officeart/2008/layout/AlternatingHexagons"/>
    <dgm:cxn modelId="{05C4B566-8781-47DB-AFD3-2F169ED73461}" type="presParOf" srcId="{49B1CD75-E749-495D-95FD-936D691F0C08}" destId="{6D834DBA-E53E-4B7B-BB5C-3E9612A140C7}" srcOrd="2" destOrd="0" presId="urn:microsoft.com/office/officeart/2008/layout/AlternatingHexagons"/>
    <dgm:cxn modelId="{583FDF7E-80BA-479A-9792-AE5788445197}" type="presParOf" srcId="{49B1CD75-E749-495D-95FD-936D691F0C08}" destId="{6E04A575-9A0C-46FC-9475-FCF3D0E849B7}" srcOrd="3" destOrd="0" presId="urn:microsoft.com/office/officeart/2008/layout/AlternatingHexagons"/>
    <dgm:cxn modelId="{0F795DCF-DBF2-4E0A-AF4B-3DF15CF79E59}" type="presParOf" srcId="{49B1CD75-E749-495D-95FD-936D691F0C08}" destId="{B9DE3341-CDF0-4D6F-A9A9-94F710759820}" srcOrd="4" destOrd="0" presId="urn:microsoft.com/office/officeart/2008/layout/AlternatingHexagons"/>
    <dgm:cxn modelId="{F7AAF5FD-5784-4E93-AF7E-EA1E1173B156}" type="presParOf" srcId="{D458E818-752A-47A6-8946-EB7C5EF29533}" destId="{C8B90861-F504-4B0A-9EF9-3B11FADF7297}" srcOrd="3" destOrd="0" presId="urn:microsoft.com/office/officeart/2008/layout/AlternatingHexagons"/>
    <dgm:cxn modelId="{3F8EDE47-9A9C-4D77-B66D-5CD5D7240421}" type="presParOf" srcId="{D458E818-752A-47A6-8946-EB7C5EF29533}" destId="{51C6B635-23AA-45C5-9600-84966B9A0C9B}" srcOrd="4" destOrd="0" presId="urn:microsoft.com/office/officeart/2008/layout/AlternatingHexagons"/>
    <dgm:cxn modelId="{106CD8BD-317A-4DEB-B73A-638E5C5B0684}" type="presParOf" srcId="{51C6B635-23AA-45C5-9600-84966B9A0C9B}" destId="{207DA462-4678-4EC5-A646-49FDE4B2771B}" srcOrd="0" destOrd="0" presId="urn:microsoft.com/office/officeart/2008/layout/AlternatingHexagons"/>
    <dgm:cxn modelId="{7FFE4202-BFF6-4B18-8E99-1B949081C5D5}" type="presParOf" srcId="{51C6B635-23AA-45C5-9600-84966B9A0C9B}" destId="{D9DC91B7-CD53-474D-9DDA-1B308F4D3179}" srcOrd="1" destOrd="0" presId="urn:microsoft.com/office/officeart/2008/layout/AlternatingHexagons"/>
    <dgm:cxn modelId="{E48E9F48-D8F4-468E-932D-08B0DA98892F}" type="presParOf" srcId="{51C6B635-23AA-45C5-9600-84966B9A0C9B}" destId="{3244A6FE-58DF-4699-B2A7-278E99BC1A4B}" srcOrd="2" destOrd="0" presId="urn:microsoft.com/office/officeart/2008/layout/AlternatingHexagons"/>
    <dgm:cxn modelId="{974697D5-6AE4-400D-A2BD-CD8000C25704}" type="presParOf" srcId="{51C6B635-23AA-45C5-9600-84966B9A0C9B}" destId="{3D6300F0-8CED-46E7-9194-CE53FD5CB504}" srcOrd="3" destOrd="0" presId="urn:microsoft.com/office/officeart/2008/layout/AlternatingHexagons"/>
    <dgm:cxn modelId="{F5B8C11D-4861-4837-85C6-54CFC27A1EC8}" type="presParOf" srcId="{51C6B635-23AA-45C5-9600-84966B9A0C9B}" destId="{3B0980BD-9BBA-469F-8785-E8A1C727D05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6E1DA3-775C-4C13-B12E-938C76F8875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F0BECA5-312A-4400-8AC9-155CB38195C5}">
      <dgm:prSet phldrT="[Text]"/>
      <dgm:spPr>
        <a:solidFill>
          <a:srgbClr val="00334C"/>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Reduce Barriers </a:t>
          </a:r>
        </a:p>
      </dgm:t>
    </dgm:pt>
    <dgm:pt modelId="{A460CEDB-92D2-4163-8B05-66749464CC75}" type="parTrans" cxnId="{69711E89-2893-47B0-8865-8228FEE85A87}">
      <dgm:prSet/>
      <dgm:spPr/>
      <dgm:t>
        <a:bodyPr/>
        <a:lstStyle/>
        <a:p>
          <a:endParaRPr lang="en-US"/>
        </a:p>
      </dgm:t>
    </dgm:pt>
    <dgm:pt modelId="{62470210-20CC-4214-945D-F62C492D8B3B}" type="sibTrans" cxnId="{69711E89-2893-47B0-8865-8228FEE85A87}">
      <dgm:prSet/>
      <dgm:spPr/>
      <dgm:t>
        <a:bodyPr/>
        <a:lstStyle/>
        <a:p>
          <a:endParaRPr lang="en-US"/>
        </a:p>
      </dgm:t>
    </dgm:pt>
    <dgm:pt modelId="{B205381F-C1B8-4DA8-983A-CF7A6D52A5B2}">
      <dgm:prSet phldrT="[Text]"/>
      <dgm:spPr/>
      <dgm:t>
        <a:bodyPr lIns="0" tIns="0" rIns="0" bIns="0"/>
        <a:lstStyle/>
        <a:p>
          <a:pPr indent="0">
            <a:buFontTx/>
            <a:buNone/>
          </a:pPr>
          <a:r>
            <a:rPr lang="en-US" dirty="0">
              <a:solidFill>
                <a:srgbClr val="00334C"/>
              </a:solidFill>
              <a:latin typeface="Tahoma" panose="020B0604030504040204" pitchFamily="34" charset="0"/>
              <a:ea typeface="Tahoma" panose="020B0604030504040204" pitchFamily="34" charset="0"/>
              <a:cs typeface="Tahoma" panose="020B0604030504040204" pitchFamily="34" charset="0"/>
            </a:rPr>
            <a:t>To the use of environmental technologies</a:t>
          </a:r>
        </a:p>
      </dgm:t>
    </dgm:pt>
    <dgm:pt modelId="{A1B56004-87A4-4AB7-95AF-C3B8AB753C5D}" type="parTrans" cxnId="{39F1F285-FAC1-4D7D-A11D-273B92E20913}">
      <dgm:prSet/>
      <dgm:spPr/>
      <dgm:t>
        <a:bodyPr/>
        <a:lstStyle/>
        <a:p>
          <a:endParaRPr lang="en-US"/>
        </a:p>
      </dgm:t>
    </dgm:pt>
    <dgm:pt modelId="{CDA160A4-A6B2-4F8A-88AC-650042EA0D30}" type="sibTrans" cxnId="{39F1F285-FAC1-4D7D-A11D-273B92E20913}">
      <dgm:prSet/>
      <dgm:spPr/>
      <dgm:t>
        <a:bodyPr/>
        <a:lstStyle/>
        <a:p>
          <a:endParaRPr lang="en-US"/>
        </a:p>
      </dgm:t>
    </dgm:pt>
    <dgm:pt modelId="{2EB9FD5C-B005-4129-BDF2-F4CFDC24F961}">
      <dgm:prSet phldrT="[Text]"/>
      <dgm:spPr>
        <a:solidFill>
          <a:srgbClr val="00334C"/>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Improve the Environment</a:t>
          </a:r>
        </a:p>
      </dgm:t>
    </dgm:pt>
    <dgm:pt modelId="{DEB4452A-03B8-4A06-82C4-4D152CF07A8B}" type="parTrans" cxnId="{D883A3D2-3221-4A95-8384-1B18598017F1}">
      <dgm:prSet/>
      <dgm:spPr/>
      <dgm:t>
        <a:bodyPr/>
        <a:lstStyle/>
        <a:p>
          <a:endParaRPr lang="en-US"/>
        </a:p>
      </dgm:t>
    </dgm:pt>
    <dgm:pt modelId="{DD5D1BE7-B3F4-4895-9770-B293D8154449}" type="sibTrans" cxnId="{D883A3D2-3221-4A95-8384-1B18598017F1}">
      <dgm:prSet/>
      <dgm:spPr/>
      <dgm:t>
        <a:bodyPr/>
        <a:lstStyle/>
        <a:p>
          <a:endParaRPr lang="en-US"/>
        </a:p>
      </dgm:t>
    </dgm:pt>
    <dgm:pt modelId="{CA7BE18C-7F80-4F6F-A110-14C7BD91DC51}">
      <dgm:prSet phldrT="[Text]"/>
      <dgm:spPr/>
      <dgm:t>
        <a:bodyPr lIns="0" tIns="0" rIns="0" bIns="0"/>
        <a:lstStyle/>
        <a:p>
          <a:pPr indent="0">
            <a:buFontTx/>
            <a:buNone/>
          </a:pPr>
          <a:r>
            <a:rPr lang="en-US" dirty="0">
              <a:solidFill>
                <a:srgbClr val="00334C"/>
              </a:solidFill>
              <a:latin typeface="Tahoma" panose="020B0604030504040204" pitchFamily="34" charset="0"/>
              <a:ea typeface="Tahoma" panose="020B0604030504040204" pitchFamily="34" charset="0"/>
              <a:cs typeface="Tahoma" panose="020B0604030504040204" pitchFamily="34" charset="0"/>
            </a:rPr>
            <a:t>By educating on innovative environmental technologies</a:t>
          </a:r>
        </a:p>
      </dgm:t>
    </dgm:pt>
    <dgm:pt modelId="{E4C02706-CD84-462A-B746-AB03AC6733AC}" type="parTrans" cxnId="{007A3DC7-C98B-4A7B-8960-C51F5496E0DD}">
      <dgm:prSet/>
      <dgm:spPr/>
      <dgm:t>
        <a:bodyPr/>
        <a:lstStyle/>
        <a:p>
          <a:endParaRPr lang="en-US"/>
        </a:p>
      </dgm:t>
    </dgm:pt>
    <dgm:pt modelId="{B438B37C-A5FB-44F2-8244-2569620BF49D}" type="sibTrans" cxnId="{007A3DC7-C98B-4A7B-8960-C51F5496E0DD}">
      <dgm:prSet/>
      <dgm:spPr/>
      <dgm:t>
        <a:bodyPr/>
        <a:lstStyle/>
        <a:p>
          <a:endParaRPr lang="en-US"/>
        </a:p>
      </dgm:t>
    </dgm:pt>
    <dgm:pt modelId="{7530C584-DBB5-4396-8C36-97841DF856E7}">
      <dgm:prSet phldrT="[Text]"/>
      <dgm:spPr>
        <a:solidFill>
          <a:srgbClr val="00334C"/>
        </a:solidFill>
      </dgm:spPr>
      <dgm:t>
        <a:bodyPr/>
        <a:lstStyle/>
        <a:p>
          <a:r>
            <a:rPr lang="en-US" dirty="0">
              <a:latin typeface="Tahoma" panose="020B0604030504040204" pitchFamily="34" charset="0"/>
              <a:ea typeface="Tahoma" panose="020B0604030504040204" pitchFamily="34" charset="0"/>
              <a:cs typeface="Tahoma" panose="020B0604030504040204" pitchFamily="34" charset="0"/>
            </a:rPr>
            <a:t>Provide A National Consensus</a:t>
          </a:r>
        </a:p>
      </dgm:t>
    </dgm:pt>
    <dgm:pt modelId="{54DF86FE-C7AE-4B5A-BBA8-44C99A88030C}" type="parTrans" cxnId="{69515984-420C-46F0-9E80-96643F841BFC}">
      <dgm:prSet/>
      <dgm:spPr/>
      <dgm:t>
        <a:bodyPr/>
        <a:lstStyle/>
        <a:p>
          <a:endParaRPr lang="en-US"/>
        </a:p>
      </dgm:t>
    </dgm:pt>
    <dgm:pt modelId="{29892D96-8C82-4487-9B18-A85B5240CCEC}" type="sibTrans" cxnId="{69515984-420C-46F0-9E80-96643F841BFC}">
      <dgm:prSet/>
      <dgm:spPr/>
      <dgm:t>
        <a:bodyPr/>
        <a:lstStyle/>
        <a:p>
          <a:endParaRPr lang="en-US"/>
        </a:p>
      </dgm:t>
    </dgm:pt>
    <dgm:pt modelId="{C6CA6589-9FF4-4214-9E70-3EF43E0E147B}">
      <dgm:prSet phldrT="[Text]" custT="1"/>
      <dgm:spPr/>
      <dgm:t>
        <a:bodyPr lIns="0" tIns="0" rIns="0" bIns="0"/>
        <a:lstStyle/>
        <a:p>
          <a:pPr indent="0" algn="l">
            <a:buFontTx/>
            <a:buNone/>
          </a:pPr>
          <a:r>
            <a:rPr lang="en-US" sz="2100" dirty="0">
              <a:solidFill>
                <a:srgbClr val="00334C"/>
              </a:solidFill>
              <a:latin typeface="Tahoma" panose="020B0604030504040204" pitchFamily="34" charset="0"/>
              <a:ea typeface="Tahoma" panose="020B0604030504040204" pitchFamily="34" charset="0"/>
              <a:cs typeface="Tahoma" panose="020B0604030504040204" pitchFamily="34" charset="0"/>
            </a:rPr>
            <a:t>On approaches to implementing innovative technologies</a:t>
          </a:r>
        </a:p>
      </dgm:t>
    </dgm:pt>
    <dgm:pt modelId="{154B4D49-2175-4F70-8E5F-AF39060EE234}" type="parTrans" cxnId="{18E1788E-F3DE-4A72-8464-F08F68405E17}">
      <dgm:prSet/>
      <dgm:spPr/>
      <dgm:t>
        <a:bodyPr/>
        <a:lstStyle/>
        <a:p>
          <a:endParaRPr lang="en-US"/>
        </a:p>
      </dgm:t>
    </dgm:pt>
    <dgm:pt modelId="{D78B2AD5-906C-4AF1-B10D-3B6996D264CD}" type="sibTrans" cxnId="{18E1788E-F3DE-4A72-8464-F08F68405E17}">
      <dgm:prSet/>
      <dgm:spPr/>
      <dgm:t>
        <a:bodyPr/>
        <a:lstStyle/>
        <a:p>
          <a:endParaRPr lang="en-US"/>
        </a:p>
      </dgm:t>
    </dgm:pt>
    <dgm:pt modelId="{A2AEB65D-26D3-4914-84CB-28D6643559CC}" type="pres">
      <dgm:prSet presAssocID="{CE6E1DA3-775C-4C13-B12E-938C76F88753}" presName="rootnode" presStyleCnt="0">
        <dgm:presLayoutVars>
          <dgm:chMax/>
          <dgm:chPref/>
          <dgm:dir/>
          <dgm:animLvl val="lvl"/>
        </dgm:presLayoutVars>
      </dgm:prSet>
      <dgm:spPr/>
    </dgm:pt>
    <dgm:pt modelId="{DEBCE55E-3303-47FF-9B0C-F42977876D2C}" type="pres">
      <dgm:prSet presAssocID="{2F0BECA5-312A-4400-8AC9-155CB38195C5}" presName="composite" presStyleCnt="0"/>
      <dgm:spPr/>
    </dgm:pt>
    <dgm:pt modelId="{FBBB38D2-255A-4322-8990-C1948769B983}" type="pres">
      <dgm:prSet presAssocID="{2F0BECA5-312A-4400-8AC9-155CB38195C5}" presName="bentUpArrow1" presStyleLbl="alignImgPlace1" presStyleIdx="0" presStyleCnt="2" custLinFactNeighborX="-62186" custLinFactNeighborY="2090"/>
      <dgm:spPr>
        <a:solidFill>
          <a:srgbClr val="00334C">
            <a:alpha val="38000"/>
          </a:srgbClr>
        </a:solidFill>
      </dgm:spPr>
    </dgm:pt>
    <dgm:pt modelId="{7ED9F6C5-6742-4507-9828-CC94F1FC17FB}" type="pres">
      <dgm:prSet presAssocID="{2F0BECA5-312A-4400-8AC9-155CB38195C5}" presName="ParentText" presStyleLbl="node1" presStyleIdx="0" presStyleCnt="3" custScaleX="177170" custLinFactNeighborX="-66756" custLinFactNeighborY="882">
        <dgm:presLayoutVars>
          <dgm:chMax val="1"/>
          <dgm:chPref val="1"/>
          <dgm:bulletEnabled val="1"/>
        </dgm:presLayoutVars>
      </dgm:prSet>
      <dgm:spPr/>
    </dgm:pt>
    <dgm:pt modelId="{C02AE88A-DDB7-4B38-81BF-3B5AEAF9703A}" type="pres">
      <dgm:prSet presAssocID="{2F0BECA5-312A-4400-8AC9-155CB38195C5}" presName="ChildText" presStyleLbl="revTx" presStyleIdx="0" presStyleCnt="3" custScaleX="351739" custScaleY="58315" custLinFactX="5270" custLinFactNeighborX="100000" custLinFactNeighborY="4247">
        <dgm:presLayoutVars>
          <dgm:chMax val="0"/>
          <dgm:chPref val="0"/>
          <dgm:bulletEnabled val="1"/>
        </dgm:presLayoutVars>
      </dgm:prSet>
      <dgm:spPr/>
    </dgm:pt>
    <dgm:pt modelId="{DDEDA031-4859-4666-83B4-54F28B4F185B}" type="pres">
      <dgm:prSet presAssocID="{62470210-20CC-4214-945D-F62C492D8B3B}" presName="sibTrans" presStyleCnt="0"/>
      <dgm:spPr/>
    </dgm:pt>
    <dgm:pt modelId="{F4D6C14B-5CC4-4ED9-9DC9-B816507C997D}" type="pres">
      <dgm:prSet presAssocID="{2EB9FD5C-B005-4129-BDF2-F4CFDC24F961}" presName="composite" presStyleCnt="0"/>
      <dgm:spPr/>
    </dgm:pt>
    <dgm:pt modelId="{08249967-09B5-4962-983E-BB7586BB58C3}" type="pres">
      <dgm:prSet presAssocID="{2EB9FD5C-B005-4129-BDF2-F4CFDC24F961}" presName="bentUpArrow1" presStyleLbl="alignImgPlace1" presStyleIdx="1" presStyleCnt="2" custLinFactNeighborX="-51525" custLinFactNeighborY="-1011"/>
      <dgm:spPr>
        <a:solidFill>
          <a:srgbClr val="00334C">
            <a:alpha val="38000"/>
          </a:srgbClr>
        </a:solidFill>
        <a:ln>
          <a:solidFill>
            <a:schemeClr val="lt1">
              <a:hueOff val="0"/>
              <a:satOff val="0"/>
              <a:lumOff val="0"/>
              <a:alpha val="32000"/>
            </a:schemeClr>
          </a:solidFill>
        </a:ln>
      </dgm:spPr>
    </dgm:pt>
    <dgm:pt modelId="{C302164C-80C7-4547-A0A9-4307AFD0608B}" type="pres">
      <dgm:prSet presAssocID="{2EB9FD5C-B005-4129-BDF2-F4CFDC24F961}" presName="ParentText" presStyleLbl="node1" presStyleIdx="1" presStyleCnt="3" custScaleX="180078" custLinFactNeighborX="-71343" custLinFactNeighborY="-678">
        <dgm:presLayoutVars>
          <dgm:chMax val="1"/>
          <dgm:chPref val="1"/>
          <dgm:bulletEnabled val="1"/>
        </dgm:presLayoutVars>
      </dgm:prSet>
      <dgm:spPr/>
    </dgm:pt>
    <dgm:pt modelId="{9E06AC4F-65F8-4019-965F-2D72D7D42D1D}" type="pres">
      <dgm:prSet presAssocID="{2EB9FD5C-B005-4129-BDF2-F4CFDC24F961}" presName="ChildText" presStyleLbl="revTx" presStyleIdx="1" presStyleCnt="3" custScaleX="321181" custScaleY="60749" custLinFactNeighborX="58059" custLinFactNeighborY="63">
        <dgm:presLayoutVars>
          <dgm:chMax val="0"/>
          <dgm:chPref val="0"/>
          <dgm:bulletEnabled val="1"/>
        </dgm:presLayoutVars>
      </dgm:prSet>
      <dgm:spPr/>
    </dgm:pt>
    <dgm:pt modelId="{564F251A-AA53-4D0D-A413-FA0AA5252807}" type="pres">
      <dgm:prSet presAssocID="{DD5D1BE7-B3F4-4895-9770-B293D8154449}" presName="sibTrans" presStyleCnt="0"/>
      <dgm:spPr/>
    </dgm:pt>
    <dgm:pt modelId="{511769BF-A5C7-4726-92D0-CC194FBA41C1}" type="pres">
      <dgm:prSet presAssocID="{7530C584-DBB5-4396-8C36-97841DF856E7}" presName="composite" presStyleCnt="0"/>
      <dgm:spPr/>
    </dgm:pt>
    <dgm:pt modelId="{229FEE9A-D871-4531-B95B-FA6D040BC832}" type="pres">
      <dgm:prSet presAssocID="{7530C584-DBB5-4396-8C36-97841DF856E7}" presName="ParentText" presStyleLbl="node1" presStyleIdx="2" presStyleCnt="3" custScaleX="177725" custLinFactNeighborX="-61211" custLinFactNeighborY="-522">
        <dgm:presLayoutVars>
          <dgm:chMax val="1"/>
          <dgm:chPref val="1"/>
          <dgm:bulletEnabled val="1"/>
        </dgm:presLayoutVars>
      </dgm:prSet>
      <dgm:spPr/>
    </dgm:pt>
    <dgm:pt modelId="{76BECA45-F41C-415C-8D1B-1618C7025FE9}" type="pres">
      <dgm:prSet presAssocID="{7530C584-DBB5-4396-8C36-97841DF856E7}" presName="FinalChildText" presStyleLbl="revTx" presStyleIdx="2" presStyleCnt="3" custScaleX="309890" custScaleY="90253" custLinFactNeighborX="64225" custLinFactNeighborY="532">
        <dgm:presLayoutVars>
          <dgm:chMax val="0"/>
          <dgm:chPref val="0"/>
          <dgm:bulletEnabled val="1"/>
        </dgm:presLayoutVars>
      </dgm:prSet>
      <dgm:spPr/>
    </dgm:pt>
  </dgm:ptLst>
  <dgm:cxnLst>
    <dgm:cxn modelId="{F6F9032A-E26C-4526-9594-62963995A49E}" type="presOf" srcId="{CE6E1DA3-775C-4C13-B12E-938C76F88753}" destId="{A2AEB65D-26D3-4914-84CB-28D6643559CC}" srcOrd="0" destOrd="0" presId="urn:microsoft.com/office/officeart/2005/8/layout/StepDownProcess"/>
    <dgm:cxn modelId="{C60C667D-B021-4553-9E31-1DF025529867}" type="presOf" srcId="{2F0BECA5-312A-4400-8AC9-155CB38195C5}" destId="{7ED9F6C5-6742-4507-9828-CC94F1FC17FB}" srcOrd="0" destOrd="0" presId="urn:microsoft.com/office/officeart/2005/8/layout/StepDownProcess"/>
    <dgm:cxn modelId="{69515984-420C-46F0-9E80-96643F841BFC}" srcId="{CE6E1DA3-775C-4C13-B12E-938C76F88753}" destId="{7530C584-DBB5-4396-8C36-97841DF856E7}" srcOrd="2" destOrd="0" parTransId="{54DF86FE-C7AE-4B5A-BBA8-44C99A88030C}" sibTransId="{29892D96-8C82-4487-9B18-A85B5240CCEC}"/>
    <dgm:cxn modelId="{39F1F285-FAC1-4D7D-A11D-273B92E20913}" srcId="{2F0BECA5-312A-4400-8AC9-155CB38195C5}" destId="{B205381F-C1B8-4DA8-983A-CF7A6D52A5B2}" srcOrd="0" destOrd="0" parTransId="{A1B56004-87A4-4AB7-95AF-C3B8AB753C5D}" sibTransId="{CDA160A4-A6B2-4F8A-88AC-650042EA0D30}"/>
    <dgm:cxn modelId="{5C344686-B48F-42E9-A49B-C78616F2C995}" type="presOf" srcId="{2EB9FD5C-B005-4129-BDF2-F4CFDC24F961}" destId="{C302164C-80C7-4547-A0A9-4307AFD0608B}" srcOrd="0" destOrd="0" presId="urn:microsoft.com/office/officeart/2005/8/layout/StepDownProcess"/>
    <dgm:cxn modelId="{69711E89-2893-47B0-8865-8228FEE85A87}" srcId="{CE6E1DA3-775C-4C13-B12E-938C76F88753}" destId="{2F0BECA5-312A-4400-8AC9-155CB38195C5}" srcOrd="0" destOrd="0" parTransId="{A460CEDB-92D2-4163-8B05-66749464CC75}" sibTransId="{62470210-20CC-4214-945D-F62C492D8B3B}"/>
    <dgm:cxn modelId="{18E1788E-F3DE-4A72-8464-F08F68405E17}" srcId="{7530C584-DBB5-4396-8C36-97841DF856E7}" destId="{C6CA6589-9FF4-4214-9E70-3EF43E0E147B}" srcOrd="0" destOrd="0" parTransId="{154B4D49-2175-4F70-8E5F-AF39060EE234}" sibTransId="{D78B2AD5-906C-4AF1-B10D-3B6996D264CD}"/>
    <dgm:cxn modelId="{7B3BFF8F-4AF4-432A-844C-7386F83E7872}" type="presOf" srcId="{C6CA6589-9FF4-4214-9E70-3EF43E0E147B}" destId="{76BECA45-F41C-415C-8D1B-1618C7025FE9}" srcOrd="0" destOrd="0" presId="urn:microsoft.com/office/officeart/2005/8/layout/StepDownProcess"/>
    <dgm:cxn modelId="{480DE3A4-4F76-481B-8E41-53B66D435A75}" type="presOf" srcId="{7530C584-DBB5-4396-8C36-97841DF856E7}" destId="{229FEE9A-D871-4531-B95B-FA6D040BC832}" srcOrd="0" destOrd="0" presId="urn:microsoft.com/office/officeart/2005/8/layout/StepDownProcess"/>
    <dgm:cxn modelId="{007A3DC7-C98B-4A7B-8960-C51F5496E0DD}" srcId="{2EB9FD5C-B005-4129-BDF2-F4CFDC24F961}" destId="{CA7BE18C-7F80-4F6F-A110-14C7BD91DC51}" srcOrd="0" destOrd="0" parTransId="{E4C02706-CD84-462A-B746-AB03AC6733AC}" sibTransId="{B438B37C-A5FB-44F2-8244-2569620BF49D}"/>
    <dgm:cxn modelId="{99D02BCC-22B9-447F-B4F9-6753E8DCBEAA}" type="presOf" srcId="{B205381F-C1B8-4DA8-983A-CF7A6D52A5B2}" destId="{C02AE88A-DDB7-4B38-81BF-3B5AEAF9703A}" srcOrd="0" destOrd="0" presId="urn:microsoft.com/office/officeart/2005/8/layout/StepDownProcess"/>
    <dgm:cxn modelId="{D883A3D2-3221-4A95-8384-1B18598017F1}" srcId="{CE6E1DA3-775C-4C13-B12E-938C76F88753}" destId="{2EB9FD5C-B005-4129-BDF2-F4CFDC24F961}" srcOrd="1" destOrd="0" parTransId="{DEB4452A-03B8-4A06-82C4-4D152CF07A8B}" sibTransId="{DD5D1BE7-B3F4-4895-9770-B293D8154449}"/>
    <dgm:cxn modelId="{AE4E4AE3-FCBF-4CDC-8A12-1E2AD5B8890E}" type="presOf" srcId="{CA7BE18C-7F80-4F6F-A110-14C7BD91DC51}" destId="{9E06AC4F-65F8-4019-965F-2D72D7D42D1D}" srcOrd="0" destOrd="0" presId="urn:microsoft.com/office/officeart/2005/8/layout/StepDownProcess"/>
    <dgm:cxn modelId="{21F9620A-2297-4BC8-AE20-82AADECC2900}" type="presParOf" srcId="{A2AEB65D-26D3-4914-84CB-28D6643559CC}" destId="{DEBCE55E-3303-47FF-9B0C-F42977876D2C}" srcOrd="0" destOrd="0" presId="urn:microsoft.com/office/officeart/2005/8/layout/StepDownProcess"/>
    <dgm:cxn modelId="{38BE1802-0350-4FB2-8A1B-F42C657AB9A1}" type="presParOf" srcId="{DEBCE55E-3303-47FF-9B0C-F42977876D2C}" destId="{FBBB38D2-255A-4322-8990-C1948769B983}" srcOrd="0" destOrd="0" presId="urn:microsoft.com/office/officeart/2005/8/layout/StepDownProcess"/>
    <dgm:cxn modelId="{5E6E8B37-6288-497E-AAF2-E06709872D51}" type="presParOf" srcId="{DEBCE55E-3303-47FF-9B0C-F42977876D2C}" destId="{7ED9F6C5-6742-4507-9828-CC94F1FC17FB}" srcOrd="1" destOrd="0" presId="urn:microsoft.com/office/officeart/2005/8/layout/StepDownProcess"/>
    <dgm:cxn modelId="{8FFD5A02-483A-4B25-BD29-1BB10C7131A5}" type="presParOf" srcId="{DEBCE55E-3303-47FF-9B0C-F42977876D2C}" destId="{C02AE88A-DDB7-4B38-81BF-3B5AEAF9703A}" srcOrd="2" destOrd="0" presId="urn:microsoft.com/office/officeart/2005/8/layout/StepDownProcess"/>
    <dgm:cxn modelId="{B48E44EF-DD24-4DCE-AA50-6688770626EA}" type="presParOf" srcId="{A2AEB65D-26D3-4914-84CB-28D6643559CC}" destId="{DDEDA031-4859-4666-83B4-54F28B4F185B}" srcOrd="1" destOrd="0" presId="urn:microsoft.com/office/officeart/2005/8/layout/StepDownProcess"/>
    <dgm:cxn modelId="{0DDEB644-0946-42F5-A712-77F86E77CA9F}" type="presParOf" srcId="{A2AEB65D-26D3-4914-84CB-28D6643559CC}" destId="{F4D6C14B-5CC4-4ED9-9DC9-B816507C997D}" srcOrd="2" destOrd="0" presId="urn:microsoft.com/office/officeart/2005/8/layout/StepDownProcess"/>
    <dgm:cxn modelId="{62C4C38B-0275-4BD3-83F2-8D25C00A2023}" type="presParOf" srcId="{F4D6C14B-5CC4-4ED9-9DC9-B816507C997D}" destId="{08249967-09B5-4962-983E-BB7586BB58C3}" srcOrd="0" destOrd="0" presId="urn:microsoft.com/office/officeart/2005/8/layout/StepDownProcess"/>
    <dgm:cxn modelId="{E2FF0AC5-13CB-4B2F-8724-2415B0B04DC1}" type="presParOf" srcId="{F4D6C14B-5CC4-4ED9-9DC9-B816507C997D}" destId="{C302164C-80C7-4547-A0A9-4307AFD0608B}" srcOrd="1" destOrd="0" presId="urn:microsoft.com/office/officeart/2005/8/layout/StepDownProcess"/>
    <dgm:cxn modelId="{EAB3BD45-B58A-4730-A102-5DC463D56F66}" type="presParOf" srcId="{F4D6C14B-5CC4-4ED9-9DC9-B816507C997D}" destId="{9E06AC4F-65F8-4019-965F-2D72D7D42D1D}" srcOrd="2" destOrd="0" presId="urn:microsoft.com/office/officeart/2005/8/layout/StepDownProcess"/>
    <dgm:cxn modelId="{75FCB2CC-4A07-4E80-8229-2FD2134176F4}" type="presParOf" srcId="{A2AEB65D-26D3-4914-84CB-28D6643559CC}" destId="{564F251A-AA53-4D0D-A413-FA0AA5252807}" srcOrd="3" destOrd="0" presId="urn:microsoft.com/office/officeart/2005/8/layout/StepDownProcess"/>
    <dgm:cxn modelId="{1F41A21E-8D86-4DF9-B35E-535B526E250F}" type="presParOf" srcId="{A2AEB65D-26D3-4914-84CB-28D6643559CC}" destId="{511769BF-A5C7-4726-92D0-CC194FBA41C1}" srcOrd="4" destOrd="0" presId="urn:microsoft.com/office/officeart/2005/8/layout/StepDownProcess"/>
    <dgm:cxn modelId="{85CCEF5D-6F5A-4034-A105-B06BBCFCCCF5}" type="presParOf" srcId="{511769BF-A5C7-4726-92D0-CC194FBA41C1}" destId="{229FEE9A-D871-4531-B95B-FA6D040BC832}" srcOrd="0" destOrd="0" presId="urn:microsoft.com/office/officeart/2005/8/layout/StepDownProcess"/>
    <dgm:cxn modelId="{7076892F-A814-44DB-B852-35D52E2AC755}" type="presParOf" srcId="{511769BF-A5C7-4726-92D0-CC194FBA41C1}" destId="{76BECA45-F41C-415C-8D1B-1618C7025FE9}"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9774C7-8294-4397-9421-F6EC63269EF2}" type="doc">
      <dgm:prSet loTypeId="urn:microsoft.com/office/officeart/2005/8/layout/process1" loCatId="process" qsTypeId="urn:microsoft.com/office/officeart/2005/8/quickstyle/simple1" qsCatId="simple" csTypeId="urn:microsoft.com/office/officeart/2005/8/colors/accent1_2" csCatId="accent1" phldr="1"/>
      <dgm:spPr/>
    </dgm:pt>
    <dgm:pt modelId="{D9A70A8B-A3AE-4122-8319-7F27E2238BE6}">
      <dgm:prSet phldrT="[Text]" custT="1"/>
      <dgm:spPr>
        <a:solidFill>
          <a:srgbClr val="00334C"/>
        </a:solidFill>
        <a:ln>
          <a:solidFill>
            <a:schemeClr val="tx1"/>
          </a:solidFill>
        </a:ln>
      </dgm:spPr>
      <dgm:t>
        <a:bodyPr/>
        <a:lstStyle/>
        <a:p>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Select Projects</a:t>
          </a:r>
        </a:p>
      </dgm:t>
    </dgm:pt>
    <dgm:pt modelId="{67AA9ECB-3C2B-465A-B532-63B378D80E2F}" type="parTrans" cxnId="{C91E0EA2-FBEE-4A27-8824-A6C5609551DD}">
      <dgm:prSet/>
      <dgm:spPr/>
      <dgm:t>
        <a:bodyPr/>
        <a:lstStyle/>
        <a:p>
          <a:endParaRPr lang="en-US"/>
        </a:p>
      </dgm:t>
    </dgm:pt>
    <dgm:pt modelId="{FE00E433-029B-468F-9975-B5CDB09E20CD}" type="sibTrans" cxnId="{C91E0EA2-FBEE-4A27-8824-A6C5609551DD}">
      <dgm:prSet/>
      <dgm:spPr>
        <a:solidFill>
          <a:srgbClr val="00334C">
            <a:alpha val="30000"/>
          </a:srgbClr>
        </a:solidFill>
      </dgm:spPr>
      <dgm:t>
        <a:bodyPr/>
        <a:lstStyle/>
        <a:p>
          <a:endParaRPr lang="en-US">
            <a:solidFill>
              <a:srgbClr val="00334C"/>
            </a:solidFill>
          </a:endParaRPr>
        </a:p>
      </dgm:t>
    </dgm:pt>
    <dgm:pt modelId="{4AAEFF66-C970-4D05-8C72-1547E986CB27}">
      <dgm:prSet phldrT="[Text]" custT="1"/>
      <dgm:spPr>
        <a:solidFill>
          <a:srgbClr val="00334C"/>
        </a:solidFill>
        <a:ln>
          <a:solidFill>
            <a:schemeClr val="tx1"/>
          </a:solidFill>
        </a:ln>
      </dgm:spPr>
      <dgm:t>
        <a:bodyPr/>
        <a:lstStyle/>
        <a:p>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Form Team</a:t>
          </a:r>
        </a:p>
      </dgm:t>
    </dgm:pt>
    <dgm:pt modelId="{0D834806-4C84-48BD-87F2-C32D0A3F8603}" type="parTrans" cxnId="{CFC15188-80DC-47F8-9783-B08964BA68E8}">
      <dgm:prSet/>
      <dgm:spPr/>
      <dgm:t>
        <a:bodyPr/>
        <a:lstStyle/>
        <a:p>
          <a:endParaRPr lang="en-US"/>
        </a:p>
      </dgm:t>
    </dgm:pt>
    <dgm:pt modelId="{37F513BD-1B35-46AD-AEAE-5879D7CB7621}" type="sibTrans" cxnId="{CFC15188-80DC-47F8-9783-B08964BA68E8}">
      <dgm:prSet/>
      <dgm:spPr>
        <a:solidFill>
          <a:srgbClr val="00334C">
            <a:alpha val="30000"/>
          </a:srgbClr>
        </a:solidFill>
      </dgm:spPr>
      <dgm:t>
        <a:bodyPr/>
        <a:lstStyle/>
        <a:p>
          <a:endParaRPr lang="en-US">
            <a:solidFill>
              <a:srgbClr val="00334C"/>
            </a:solidFill>
          </a:endParaRPr>
        </a:p>
      </dgm:t>
    </dgm:pt>
    <dgm:pt modelId="{2493FF2E-AA00-4759-AB2A-6B409A837446}">
      <dgm:prSet phldrT="[Text]" custT="1"/>
      <dgm:spPr>
        <a:solidFill>
          <a:srgbClr val="00334C"/>
        </a:solidFill>
        <a:ln>
          <a:solidFill>
            <a:schemeClr val="tx1"/>
          </a:solidFill>
        </a:ln>
      </dgm:spPr>
      <dgm:t>
        <a:bodyPr/>
        <a:lstStyle/>
        <a:p>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Implement Solutions</a:t>
          </a:r>
        </a:p>
      </dgm:t>
    </dgm:pt>
    <dgm:pt modelId="{6DB45DF2-E73B-40F8-AD52-FBCAEBE127CC}" type="parTrans" cxnId="{5C3E9348-E97E-41B1-9368-B1BBD40983F8}">
      <dgm:prSet/>
      <dgm:spPr/>
      <dgm:t>
        <a:bodyPr/>
        <a:lstStyle/>
        <a:p>
          <a:endParaRPr lang="en-US"/>
        </a:p>
      </dgm:t>
    </dgm:pt>
    <dgm:pt modelId="{A2D81DBE-82C6-4300-BADC-F316E79E10CD}" type="sibTrans" cxnId="{5C3E9348-E97E-41B1-9368-B1BBD40983F8}">
      <dgm:prSet/>
      <dgm:spPr/>
      <dgm:t>
        <a:bodyPr/>
        <a:lstStyle/>
        <a:p>
          <a:endParaRPr lang="en-US"/>
        </a:p>
      </dgm:t>
    </dgm:pt>
    <dgm:pt modelId="{D32D2012-7729-408E-8AE6-484532F7FEB9}">
      <dgm:prSet custT="1"/>
      <dgm:spPr>
        <a:solidFill>
          <a:srgbClr val="00334C"/>
        </a:solidFill>
        <a:ln>
          <a:solidFill>
            <a:schemeClr val="tx1"/>
          </a:solidFill>
        </a:ln>
      </dgm:spPr>
      <dgm:t>
        <a:bodyPr/>
        <a:lstStyle/>
        <a:p>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Develop Documents, Training, and Other Tools</a:t>
          </a:r>
        </a:p>
      </dgm:t>
    </dgm:pt>
    <dgm:pt modelId="{88B74248-B329-4284-9944-0D18DC983795}" type="parTrans" cxnId="{75A57AAD-8FB4-4CD6-B5D9-4F437CAFE0E7}">
      <dgm:prSet/>
      <dgm:spPr/>
      <dgm:t>
        <a:bodyPr/>
        <a:lstStyle/>
        <a:p>
          <a:endParaRPr lang="en-US"/>
        </a:p>
      </dgm:t>
    </dgm:pt>
    <dgm:pt modelId="{D2560A1E-A543-4ECC-BFE0-33224840E115}" type="sibTrans" cxnId="{75A57AAD-8FB4-4CD6-B5D9-4F437CAFE0E7}">
      <dgm:prSet/>
      <dgm:spPr>
        <a:solidFill>
          <a:srgbClr val="00334C">
            <a:alpha val="30000"/>
          </a:srgbClr>
        </a:solidFill>
      </dgm:spPr>
      <dgm:t>
        <a:bodyPr/>
        <a:lstStyle/>
        <a:p>
          <a:endParaRPr lang="en-US">
            <a:solidFill>
              <a:srgbClr val="00334C"/>
            </a:solidFill>
          </a:endParaRPr>
        </a:p>
      </dgm:t>
    </dgm:pt>
    <dgm:pt modelId="{DB76720F-3100-4DEB-937E-6F11A5AE01B4}">
      <dgm:prSet phldrT="[Text]" custT="1"/>
      <dgm:spPr>
        <a:solidFill>
          <a:srgbClr val="00334C"/>
        </a:solidFill>
        <a:ln>
          <a:solidFill>
            <a:schemeClr val="tx1"/>
          </a:solidFill>
        </a:ln>
      </dgm:spPr>
      <dgm:t>
        <a:bodyPr/>
        <a:lstStyle/>
        <a:p>
          <a:r>
            <a:rPr lang="en-US" sz="2000" b="0" dirty="0">
              <a:solidFill>
                <a:schemeClr val="bg1"/>
              </a:solidFill>
              <a:latin typeface="Tahoma" panose="020B0604030504040204" pitchFamily="34" charset="0"/>
              <a:ea typeface="Tahoma" panose="020B0604030504040204" pitchFamily="34" charset="0"/>
              <a:cs typeface="Tahoma" panose="020B0604030504040204" pitchFamily="34" charset="0"/>
            </a:rPr>
            <a:t>Conduct Training and Outreach</a:t>
          </a:r>
        </a:p>
      </dgm:t>
    </dgm:pt>
    <dgm:pt modelId="{2CF7E5B5-55D3-4046-B9AF-7C2927C4210D}" type="parTrans" cxnId="{60C6F6EB-352D-4125-A84B-25FCFC6476F6}">
      <dgm:prSet/>
      <dgm:spPr/>
      <dgm:t>
        <a:bodyPr/>
        <a:lstStyle/>
        <a:p>
          <a:endParaRPr lang="en-US"/>
        </a:p>
      </dgm:t>
    </dgm:pt>
    <dgm:pt modelId="{F8E224D9-1DBC-4805-95A4-A3665E0CD806}" type="sibTrans" cxnId="{60C6F6EB-352D-4125-A84B-25FCFC6476F6}">
      <dgm:prSet/>
      <dgm:spPr>
        <a:solidFill>
          <a:srgbClr val="00334C">
            <a:alpha val="30000"/>
          </a:srgbClr>
        </a:solidFill>
      </dgm:spPr>
      <dgm:t>
        <a:bodyPr/>
        <a:lstStyle/>
        <a:p>
          <a:endParaRPr lang="en-US">
            <a:solidFill>
              <a:srgbClr val="00334C"/>
            </a:solidFill>
          </a:endParaRPr>
        </a:p>
      </dgm:t>
    </dgm:pt>
    <dgm:pt modelId="{0AF5A5C5-FA4D-40F9-8656-BD8B0AE702BC}" type="pres">
      <dgm:prSet presAssocID="{919774C7-8294-4397-9421-F6EC63269EF2}" presName="Name0" presStyleCnt="0">
        <dgm:presLayoutVars>
          <dgm:dir/>
          <dgm:resizeHandles val="exact"/>
        </dgm:presLayoutVars>
      </dgm:prSet>
      <dgm:spPr/>
    </dgm:pt>
    <dgm:pt modelId="{5C19A707-E280-4FD2-9C27-65C0F8600521}" type="pres">
      <dgm:prSet presAssocID="{D9A70A8B-A3AE-4122-8319-7F27E2238BE6}" presName="node" presStyleLbl="node1" presStyleIdx="0" presStyleCnt="5" custScaleY="118787">
        <dgm:presLayoutVars>
          <dgm:bulletEnabled val="1"/>
        </dgm:presLayoutVars>
      </dgm:prSet>
      <dgm:spPr/>
    </dgm:pt>
    <dgm:pt modelId="{D4E3776A-E087-4660-A851-54F5AE949B83}" type="pres">
      <dgm:prSet presAssocID="{FE00E433-029B-468F-9975-B5CDB09E20CD}" presName="sibTrans" presStyleLbl="sibTrans2D1" presStyleIdx="0" presStyleCnt="4"/>
      <dgm:spPr/>
    </dgm:pt>
    <dgm:pt modelId="{F0E563DE-2962-48F9-AD04-34CACCCC8046}" type="pres">
      <dgm:prSet presAssocID="{FE00E433-029B-468F-9975-B5CDB09E20CD}" presName="connectorText" presStyleLbl="sibTrans2D1" presStyleIdx="0" presStyleCnt="4"/>
      <dgm:spPr/>
    </dgm:pt>
    <dgm:pt modelId="{1760CEA2-3C60-4501-9F22-ADC867FE0468}" type="pres">
      <dgm:prSet presAssocID="{4AAEFF66-C970-4D05-8C72-1547E986CB27}" presName="node" presStyleLbl="node1" presStyleIdx="1" presStyleCnt="5" custScaleY="112320">
        <dgm:presLayoutVars>
          <dgm:bulletEnabled val="1"/>
        </dgm:presLayoutVars>
      </dgm:prSet>
      <dgm:spPr/>
    </dgm:pt>
    <dgm:pt modelId="{F0D66ADC-2509-4FFE-AEFE-74B4E55573A1}" type="pres">
      <dgm:prSet presAssocID="{37F513BD-1B35-46AD-AEAE-5879D7CB7621}" presName="sibTrans" presStyleLbl="sibTrans2D1" presStyleIdx="1" presStyleCnt="4"/>
      <dgm:spPr/>
    </dgm:pt>
    <dgm:pt modelId="{00CD2545-EA9C-4836-921F-052439647FAB}" type="pres">
      <dgm:prSet presAssocID="{37F513BD-1B35-46AD-AEAE-5879D7CB7621}" presName="connectorText" presStyleLbl="sibTrans2D1" presStyleIdx="1" presStyleCnt="4"/>
      <dgm:spPr/>
    </dgm:pt>
    <dgm:pt modelId="{85AD94E0-AA99-4DF1-B161-59B523479215}" type="pres">
      <dgm:prSet presAssocID="{D32D2012-7729-408E-8AE6-484532F7FEB9}" presName="node" presStyleLbl="node1" presStyleIdx="2" presStyleCnt="5" custScaleY="116632">
        <dgm:presLayoutVars>
          <dgm:bulletEnabled val="1"/>
        </dgm:presLayoutVars>
      </dgm:prSet>
      <dgm:spPr/>
    </dgm:pt>
    <dgm:pt modelId="{EA483176-F15F-4B55-874E-707DDBF3D97D}" type="pres">
      <dgm:prSet presAssocID="{D2560A1E-A543-4ECC-BFE0-33224840E115}" presName="sibTrans" presStyleLbl="sibTrans2D1" presStyleIdx="2" presStyleCnt="4"/>
      <dgm:spPr/>
    </dgm:pt>
    <dgm:pt modelId="{ED6ED135-0CB7-4964-A4D4-4FF9CFA90987}" type="pres">
      <dgm:prSet presAssocID="{D2560A1E-A543-4ECC-BFE0-33224840E115}" presName="connectorText" presStyleLbl="sibTrans2D1" presStyleIdx="2" presStyleCnt="4"/>
      <dgm:spPr/>
    </dgm:pt>
    <dgm:pt modelId="{30BCF298-1A10-4725-B5CF-7E155E9C77C1}" type="pres">
      <dgm:prSet presAssocID="{DB76720F-3100-4DEB-937E-6F11A5AE01B4}" presName="node" presStyleLbl="node1" presStyleIdx="3" presStyleCnt="5" custScaleY="120943">
        <dgm:presLayoutVars>
          <dgm:bulletEnabled val="1"/>
        </dgm:presLayoutVars>
      </dgm:prSet>
      <dgm:spPr/>
    </dgm:pt>
    <dgm:pt modelId="{83B63C18-D0CE-4615-9783-560B8F5815A8}" type="pres">
      <dgm:prSet presAssocID="{F8E224D9-1DBC-4805-95A4-A3665E0CD806}" presName="sibTrans" presStyleLbl="sibTrans2D1" presStyleIdx="3" presStyleCnt="4"/>
      <dgm:spPr/>
    </dgm:pt>
    <dgm:pt modelId="{E9E9025B-7EF3-4150-8FE9-51A9F1948E68}" type="pres">
      <dgm:prSet presAssocID="{F8E224D9-1DBC-4805-95A4-A3665E0CD806}" presName="connectorText" presStyleLbl="sibTrans2D1" presStyleIdx="3" presStyleCnt="4"/>
      <dgm:spPr/>
    </dgm:pt>
    <dgm:pt modelId="{775F70EA-DE9C-4310-AA6A-4FC018959405}" type="pres">
      <dgm:prSet presAssocID="{2493FF2E-AA00-4759-AB2A-6B409A837446}" presName="node" presStyleLbl="node1" presStyleIdx="4" presStyleCnt="5" custScaleY="120943">
        <dgm:presLayoutVars>
          <dgm:bulletEnabled val="1"/>
        </dgm:presLayoutVars>
      </dgm:prSet>
      <dgm:spPr/>
    </dgm:pt>
  </dgm:ptLst>
  <dgm:cxnLst>
    <dgm:cxn modelId="{084DE808-1681-4489-9167-C7E6EA3B8C04}" type="presOf" srcId="{37F513BD-1B35-46AD-AEAE-5879D7CB7621}" destId="{00CD2545-EA9C-4836-921F-052439647FAB}" srcOrd="1" destOrd="0" presId="urn:microsoft.com/office/officeart/2005/8/layout/process1"/>
    <dgm:cxn modelId="{1A0F310E-01A8-4365-9F29-7DF9A5844416}" type="presOf" srcId="{37F513BD-1B35-46AD-AEAE-5879D7CB7621}" destId="{F0D66ADC-2509-4FFE-AEFE-74B4E55573A1}" srcOrd="0" destOrd="0" presId="urn:microsoft.com/office/officeart/2005/8/layout/process1"/>
    <dgm:cxn modelId="{73261011-6907-4A34-A89E-3934EE8A2198}" type="presOf" srcId="{D9A70A8B-A3AE-4122-8319-7F27E2238BE6}" destId="{5C19A707-E280-4FD2-9C27-65C0F8600521}" srcOrd="0" destOrd="0" presId="urn:microsoft.com/office/officeart/2005/8/layout/process1"/>
    <dgm:cxn modelId="{DAE3FE24-C9C3-44A5-AEF9-D5ADCFCB1290}" type="presOf" srcId="{4AAEFF66-C970-4D05-8C72-1547E986CB27}" destId="{1760CEA2-3C60-4501-9F22-ADC867FE0468}" srcOrd="0" destOrd="0" presId="urn:microsoft.com/office/officeart/2005/8/layout/process1"/>
    <dgm:cxn modelId="{D25D2B32-11B0-40E9-B698-58C39A6CA723}" type="presOf" srcId="{D32D2012-7729-408E-8AE6-484532F7FEB9}" destId="{85AD94E0-AA99-4DF1-B161-59B523479215}" srcOrd="0" destOrd="0" presId="urn:microsoft.com/office/officeart/2005/8/layout/process1"/>
    <dgm:cxn modelId="{5C3E9348-E97E-41B1-9368-B1BBD40983F8}" srcId="{919774C7-8294-4397-9421-F6EC63269EF2}" destId="{2493FF2E-AA00-4759-AB2A-6B409A837446}" srcOrd="4" destOrd="0" parTransId="{6DB45DF2-E73B-40F8-AD52-FBCAEBE127CC}" sibTransId="{A2D81DBE-82C6-4300-BADC-F316E79E10CD}"/>
    <dgm:cxn modelId="{A2AB8455-75D9-4301-9F97-D2733B975730}" type="presOf" srcId="{D2560A1E-A543-4ECC-BFE0-33224840E115}" destId="{EA483176-F15F-4B55-874E-707DDBF3D97D}" srcOrd="0" destOrd="0" presId="urn:microsoft.com/office/officeart/2005/8/layout/process1"/>
    <dgm:cxn modelId="{42E29D82-F777-4F41-81F9-152A6E046BD7}" type="presOf" srcId="{D2560A1E-A543-4ECC-BFE0-33224840E115}" destId="{ED6ED135-0CB7-4964-A4D4-4FF9CFA90987}" srcOrd="1" destOrd="0" presId="urn:microsoft.com/office/officeart/2005/8/layout/process1"/>
    <dgm:cxn modelId="{CFC15188-80DC-47F8-9783-B08964BA68E8}" srcId="{919774C7-8294-4397-9421-F6EC63269EF2}" destId="{4AAEFF66-C970-4D05-8C72-1547E986CB27}" srcOrd="1" destOrd="0" parTransId="{0D834806-4C84-48BD-87F2-C32D0A3F8603}" sibTransId="{37F513BD-1B35-46AD-AEAE-5879D7CB7621}"/>
    <dgm:cxn modelId="{372D7C96-06A3-426C-8EE3-3EF1D4C3719C}" type="presOf" srcId="{FE00E433-029B-468F-9975-B5CDB09E20CD}" destId="{D4E3776A-E087-4660-A851-54F5AE949B83}" srcOrd="0" destOrd="0" presId="urn:microsoft.com/office/officeart/2005/8/layout/process1"/>
    <dgm:cxn modelId="{9EBAE296-C20C-41BE-BB36-992B1CDDEE07}" type="presOf" srcId="{2493FF2E-AA00-4759-AB2A-6B409A837446}" destId="{775F70EA-DE9C-4310-AA6A-4FC018959405}" srcOrd="0" destOrd="0" presId="urn:microsoft.com/office/officeart/2005/8/layout/process1"/>
    <dgm:cxn modelId="{6C749A9C-9268-41AA-9DFA-21554AF534AA}" type="presOf" srcId="{919774C7-8294-4397-9421-F6EC63269EF2}" destId="{0AF5A5C5-FA4D-40F9-8656-BD8B0AE702BC}" srcOrd="0" destOrd="0" presId="urn:microsoft.com/office/officeart/2005/8/layout/process1"/>
    <dgm:cxn modelId="{C91E0EA2-FBEE-4A27-8824-A6C5609551DD}" srcId="{919774C7-8294-4397-9421-F6EC63269EF2}" destId="{D9A70A8B-A3AE-4122-8319-7F27E2238BE6}" srcOrd="0" destOrd="0" parTransId="{67AA9ECB-3C2B-465A-B532-63B378D80E2F}" sibTransId="{FE00E433-029B-468F-9975-B5CDB09E20CD}"/>
    <dgm:cxn modelId="{75A57AAD-8FB4-4CD6-B5D9-4F437CAFE0E7}" srcId="{919774C7-8294-4397-9421-F6EC63269EF2}" destId="{D32D2012-7729-408E-8AE6-484532F7FEB9}" srcOrd="2" destOrd="0" parTransId="{88B74248-B329-4284-9944-0D18DC983795}" sibTransId="{D2560A1E-A543-4ECC-BFE0-33224840E115}"/>
    <dgm:cxn modelId="{0D77D9BC-CCF1-44E7-A294-351A10A19225}" type="presOf" srcId="{FE00E433-029B-468F-9975-B5CDB09E20CD}" destId="{F0E563DE-2962-48F9-AD04-34CACCCC8046}" srcOrd="1" destOrd="0" presId="urn:microsoft.com/office/officeart/2005/8/layout/process1"/>
    <dgm:cxn modelId="{BC5BDDCD-57E1-4E09-BAE5-4E847861E155}" type="presOf" srcId="{F8E224D9-1DBC-4805-95A4-A3665E0CD806}" destId="{83B63C18-D0CE-4615-9783-560B8F5815A8}" srcOrd="0" destOrd="0" presId="urn:microsoft.com/office/officeart/2005/8/layout/process1"/>
    <dgm:cxn modelId="{D0616ACE-BBC2-4A30-A0A1-F623ECE78C26}" type="presOf" srcId="{DB76720F-3100-4DEB-937E-6F11A5AE01B4}" destId="{30BCF298-1A10-4725-B5CF-7E155E9C77C1}" srcOrd="0" destOrd="0" presId="urn:microsoft.com/office/officeart/2005/8/layout/process1"/>
    <dgm:cxn modelId="{60C6F6EB-352D-4125-A84B-25FCFC6476F6}" srcId="{919774C7-8294-4397-9421-F6EC63269EF2}" destId="{DB76720F-3100-4DEB-937E-6F11A5AE01B4}" srcOrd="3" destOrd="0" parTransId="{2CF7E5B5-55D3-4046-B9AF-7C2927C4210D}" sibTransId="{F8E224D9-1DBC-4805-95A4-A3665E0CD806}"/>
    <dgm:cxn modelId="{9E1F90F2-E3F0-42EA-AA15-8B370735BBB7}" type="presOf" srcId="{F8E224D9-1DBC-4805-95A4-A3665E0CD806}" destId="{E9E9025B-7EF3-4150-8FE9-51A9F1948E68}" srcOrd="1" destOrd="0" presId="urn:microsoft.com/office/officeart/2005/8/layout/process1"/>
    <dgm:cxn modelId="{288CDBEE-217C-40A6-A078-57A35D27FB61}" type="presParOf" srcId="{0AF5A5C5-FA4D-40F9-8656-BD8B0AE702BC}" destId="{5C19A707-E280-4FD2-9C27-65C0F8600521}" srcOrd="0" destOrd="0" presId="urn:microsoft.com/office/officeart/2005/8/layout/process1"/>
    <dgm:cxn modelId="{95F7EB90-33B3-4A32-83B8-91B7E4EE8771}" type="presParOf" srcId="{0AF5A5C5-FA4D-40F9-8656-BD8B0AE702BC}" destId="{D4E3776A-E087-4660-A851-54F5AE949B83}" srcOrd="1" destOrd="0" presId="urn:microsoft.com/office/officeart/2005/8/layout/process1"/>
    <dgm:cxn modelId="{0F26D068-BF2A-4F16-B38A-CFC737081B19}" type="presParOf" srcId="{D4E3776A-E087-4660-A851-54F5AE949B83}" destId="{F0E563DE-2962-48F9-AD04-34CACCCC8046}" srcOrd="0" destOrd="0" presId="urn:microsoft.com/office/officeart/2005/8/layout/process1"/>
    <dgm:cxn modelId="{F027E46F-FB4C-451E-899E-7481E32E9AD8}" type="presParOf" srcId="{0AF5A5C5-FA4D-40F9-8656-BD8B0AE702BC}" destId="{1760CEA2-3C60-4501-9F22-ADC867FE0468}" srcOrd="2" destOrd="0" presId="urn:microsoft.com/office/officeart/2005/8/layout/process1"/>
    <dgm:cxn modelId="{5B8C331B-761A-417F-B215-22AE36CFD5FA}" type="presParOf" srcId="{0AF5A5C5-FA4D-40F9-8656-BD8B0AE702BC}" destId="{F0D66ADC-2509-4FFE-AEFE-74B4E55573A1}" srcOrd="3" destOrd="0" presId="urn:microsoft.com/office/officeart/2005/8/layout/process1"/>
    <dgm:cxn modelId="{BB0D7F8A-3BED-435F-AC05-67AC24A8CD3B}" type="presParOf" srcId="{F0D66ADC-2509-4FFE-AEFE-74B4E55573A1}" destId="{00CD2545-EA9C-4836-921F-052439647FAB}" srcOrd="0" destOrd="0" presId="urn:microsoft.com/office/officeart/2005/8/layout/process1"/>
    <dgm:cxn modelId="{CB81565E-F673-49A4-B258-7DAA40B01C09}" type="presParOf" srcId="{0AF5A5C5-FA4D-40F9-8656-BD8B0AE702BC}" destId="{85AD94E0-AA99-4DF1-B161-59B523479215}" srcOrd="4" destOrd="0" presId="urn:microsoft.com/office/officeart/2005/8/layout/process1"/>
    <dgm:cxn modelId="{1896AE41-F473-41D5-9108-0BF7114DF802}" type="presParOf" srcId="{0AF5A5C5-FA4D-40F9-8656-BD8B0AE702BC}" destId="{EA483176-F15F-4B55-874E-707DDBF3D97D}" srcOrd="5" destOrd="0" presId="urn:microsoft.com/office/officeart/2005/8/layout/process1"/>
    <dgm:cxn modelId="{7540FB56-6080-41FF-8DE9-F21D35A4389D}" type="presParOf" srcId="{EA483176-F15F-4B55-874E-707DDBF3D97D}" destId="{ED6ED135-0CB7-4964-A4D4-4FF9CFA90987}" srcOrd="0" destOrd="0" presId="urn:microsoft.com/office/officeart/2005/8/layout/process1"/>
    <dgm:cxn modelId="{335B390D-89CF-4CB1-9035-0EF66CDB656B}" type="presParOf" srcId="{0AF5A5C5-FA4D-40F9-8656-BD8B0AE702BC}" destId="{30BCF298-1A10-4725-B5CF-7E155E9C77C1}" srcOrd="6" destOrd="0" presId="urn:microsoft.com/office/officeart/2005/8/layout/process1"/>
    <dgm:cxn modelId="{14AA4099-A941-4785-9C7B-624DCC62F4C4}" type="presParOf" srcId="{0AF5A5C5-FA4D-40F9-8656-BD8B0AE702BC}" destId="{83B63C18-D0CE-4615-9783-560B8F5815A8}" srcOrd="7" destOrd="0" presId="urn:microsoft.com/office/officeart/2005/8/layout/process1"/>
    <dgm:cxn modelId="{86C36168-7357-4ACD-B135-B7B7EF798CC3}" type="presParOf" srcId="{83B63C18-D0CE-4615-9783-560B8F5815A8}" destId="{E9E9025B-7EF3-4150-8FE9-51A9F1948E68}" srcOrd="0" destOrd="0" presId="urn:microsoft.com/office/officeart/2005/8/layout/process1"/>
    <dgm:cxn modelId="{434AC7E1-527A-488B-B31C-3C2C7FC590BC}" type="presParOf" srcId="{0AF5A5C5-FA4D-40F9-8656-BD8B0AE702BC}" destId="{775F70EA-DE9C-4310-AA6A-4FC01895940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B026D9-16AF-4B6B-88D8-C578358BD2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A8F6A2-78E4-4958-9038-5272591F9960}">
      <dgm:prSet phldrT="[Text]"/>
      <dgm:spPr>
        <a:blipFill dpi="0" rotWithShape="0">
          <a:blip xmlns:r="http://schemas.openxmlformats.org/officeDocument/2006/relationships" r:embed="rId1">
            <a:alphaModFix amt="50000"/>
          </a:blip>
          <a:srcRect/>
          <a:stretch>
            <a:fillRect/>
          </a:stretch>
        </a:blipFill>
        <a:ln w="31750">
          <a:solidFill>
            <a:srgbClr val="006595"/>
          </a:solidFill>
        </a:ln>
      </dgm:spPr>
      <dgm:t>
        <a:bodyPr/>
        <a:lstStyle/>
        <a:p>
          <a:r>
            <a:rPr lang="en-US" b="1" dirty="0">
              <a:solidFill>
                <a:schemeClr val="tx1"/>
              </a:solidFill>
            </a:rPr>
            <a:t>Land</a:t>
          </a:r>
        </a:p>
      </dgm:t>
    </dgm:pt>
    <dgm:pt modelId="{05B201E9-3AFE-4A29-8D94-0EE437B3E7C7}" type="parTrans" cxnId="{63CB145E-D7AD-4C2F-A10F-845190AEE1FB}">
      <dgm:prSet/>
      <dgm:spPr/>
      <dgm:t>
        <a:bodyPr/>
        <a:lstStyle/>
        <a:p>
          <a:endParaRPr lang="en-US"/>
        </a:p>
      </dgm:t>
    </dgm:pt>
    <dgm:pt modelId="{08547A00-933C-4A0B-A259-49D43C5FDAE8}" type="sibTrans" cxnId="{63CB145E-D7AD-4C2F-A10F-845190AEE1FB}">
      <dgm:prSet/>
      <dgm:spPr/>
      <dgm:t>
        <a:bodyPr/>
        <a:lstStyle/>
        <a:p>
          <a:endParaRPr lang="en-US"/>
        </a:p>
      </dgm:t>
    </dgm:pt>
    <dgm:pt modelId="{A17C924C-D0C0-49C3-A203-A3C702D10AE7}">
      <dgm:prSet phldrT="[Text]"/>
      <dgm:spPr>
        <a:blipFill dpi="0" rotWithShape="0">
          <a:blip xmlns:r="http://schemas.openxmlformats.org/officeDocument/2006/relationships" r:embed="rId2">
            <a:alphaModFix amt="38000"/>
          </a:blip>
          <a:srcRect/>
          <a:stretch>
            <a:fillRect/>
          </a:stretch>
        </a:blipFill>
        <a:ln w="31750">
          <a:solidFill>
            <a:srgbClr val="006595"/>
          </a:solidFill>
        </a:ln>
      </dgm:spPr>
      <dgm:t>
        <a:bodyPr/>
        <a:lstStyle/>
        <a:p>
          <a:r>
            <a:rPr lang="en-US" b="1" dirty="0">
              <a:solidFill>
                <a:schemeClr val="tx1"/>
              </a:solidFill>
            </a:rPr>
            <a:t>Air</a:t>
          </a:r>
        </a:p>
      </dgm:t>
    </dgm:pt>
    <dgm:pt modelId="{BAF92F31-92E1-4036-BB76-E027AA40E55B}" type="parTrans" cxnId="{2731F06A-24AB-493C-AC77-EFE255D6EC59}">
      <dgm:prSet/>
      <dgm:spPr/>
      <dgm:t>
        <a:bodyPr/>
        <a:lstStyle/>
        <a:p>
          <a:endParaRPr lang="en-US"/>
        </a:p>
      </dgm:t>
    </dgm:pt>
    <dgm:pt modelId="{EA34E3E2-B9C8-472D-8C57-67CAE89E11E8}" type="sibTrans" cxnId="{2731F06A-24AB-493C-AC77-EFE255D6EC59}">
      <dgm:prSet/>
      <dgm:spPr/>
      <dgm:t>
        <a:bodyPr/>
        <a:lstStyle/>
        <a:p>
          <a:endParaRPr lang="en-US"/>
        </a:p>
      </dgm:t>
    </dgm:pt>
    <dgm:pt modelId="{543C6EC4-5F2F-41BE-B77E-5F4C7ED4297D}">
      <dgm:prSet phldrT="[Text]"/>
      <dgm:spPr>
        <a:blipFill rotWithShape="0">
          <a:blip xmlns:r="http://schemas.openxmlformats.org/officeDocument/2006/relationships" r:embed="rId3">
            <a:alphaModFix amt="50000"/>
          </a:blip>
          <a:stretch>
            <a:fillRect/>
          </a:stretch>
        </a:blipFill>
        <a:ln w="31750">
          <a:solidFill>
            <a:srgbClr val="006595"/>
          </a:solidFill>
        </a:ln>
      </dgm:spPr>
      <dgm:t>
        <a:bodyPr/>
        <a:lstStyle/>
        <a:p>
          <a:r>
            <a:rPr lang="en-US" b="1" dirty="0">
              <a:solidFill>
                <a:schemeClr val="tx1"/>
              </a:solidFill>
            </a:rPr>
            <a:t>Remediation</a:t>
          </a:r>
        </a:p>
      </dgm:t>
    </dgm:pt>
    <dgm:pt modelId="{4150B1EC-F0F6-4771-88CA-4A03C4209BE9}" type="parTrans" cxnId="{ED5F991C-49E3-4B4D-8FFE-ECAAEE00DFDC}">
      <dgm:prSet/>
      <dgm:spPr/>
      <dgm:t>
        <a:bodyPr/>
        <a:lstStyle/>
        <a:p>
          <a:endParaRPr lang="en-US"/>
        </a:p>
      </dgm:t>
    </dgm:pt>
    <dgm:pt modelId="{4F4E7034-CAF5-4056-86C7-15B97637D509}" type="sibTrans" cxnId="{ED5F991C-49E3-4B4D-8FFE-ECAAEE00DFDC}">
      <dgm:prSet/>
      <dgm:spPr/>
      <dgm:t>
        <a:bodyPr/>
        <a:lstStyle/>
        <a:p>
          <a:endParaRPr lang="en-US"/>
        </a:p>
      </dgm:t>
    </dgm:pt>
    <dgm:pt modelId="{B8F85554-856B-4DAF-AF1B-27EAA0B22D4A}">
      <dgm:prSet phldrT="[Text]"/>
      <dgm:spPr>
        <a:blipFill dpi="0" rotWithShape="1">
          <a:blip xmlns:r="http://schemas.openxmlformats.org/officeDocument/2006/relationships" r:embed="rId4" cstate="print">
            <a:alphaModFix amt="38000"/>
            <a:extLst>
              <a:ext uri="{28A0092B-C50C-407E-A947-70E740481C1C}">
                <a14:useLocalDpi xmlns:a14="http://schemas.microsoft.com/office/drawing/2010/main" val="0"/>
              </a:ext>
            </a:extLst>
          </a:blip>
          <a:srcRect/>
          <a:stretch>
            <a:fillRect/>
          </a:stretch>
        </a:blipFill>
        <a:ln w="31750">
          <a:solidFill>
            <a:srgbClr val="006595"/>
          </a:solidFill>
        </a:ln>
        <a:effectLst/>
      </dgm:spPr>
      <dgm:t>
        <a:bodyPr/>
        <a:lstStyle/>
        <a:p>
          <a:r>
            <a:rPr lang="en-US" b="1" dirty="0">
              <a:solidFill>
                <a:schemeClr val="tx1"/>
              </a:solidFill>
            </a:rPr>
            <a:t>Water</a:t>
          </a:r>
        </a:p>
      </dgm:t>
    </dgm:pt>
    <dgm:pt modelId="{DAA3331A-F59D-4D70-8072-3C500974C9ED}" type="parTrans" cxnId="{D6A93FEE-5737-45C4-96B0-F5ABB271E1B7}">
      <dgm:prSet/>
      <dgm:spPr/>
      <dgm:t>
        <a:bodyPr/>
        <a:lstStyle/>
        <a:p>
          <a:endParaRPr lang="en-US"/>
        </a:p>
      </dgm:t>
    </dgm:pt>
    <dgm:pt modelId="{D2164216-4F6B-4BFB-B5C7-9E3F32EDC4A6}" type="sibTrans" cxnId="{D6A93FEE-5737-45C4-96B0-F5ABB271E1B7}">
      <dgm:prSet/>
      <dgm:spPr/>
      <dgm:t>
        <a:bodyPr/>
        <a:lstStyle/>
        <a:p>
          <a:endParaRPr lang="en-US"/>
        </a:p>
      </dgm:t>
    </dgm:pt>
    <dgm:pt modelId="{B6EEF968-0B2E-47E1-AD36-AD09965694D0}" type="pres">
      <dgm:prSet presAssocID="{78B026D9-16AF-4B6B-88D8-C578358BD2DB}" presName="diagram" presStyleCnt="0">
        <dgm:presLayoutVars>
          <dgm:dir/>
          <dgm:resizeHandles val="exact"/>
        </dgm:presLayoutVars>
      </dgm:prSet>
      <dgm:spPr/>
    </dgm:pt>
    <dgm:pt modelId="{A7649402-364F-43CE-955C-C56B6EFAB179}" type="pres">
      <dgm:prSet presAssocID="{7EA8F6A2-78E4-4958-9038-5272591F9960}" presName="node" presStyleLbl="node1" presStyleIdx="0" presStyleCnt="4" custLinFactY="12865" custLinFactNeighborX="5000" custLinFactNeighborY="100000">
        <dgm:presLayoutVars>
          <dgm:bulletEnabled val="1"/>
        </dgm:presLayoutVars>
      </dgm:prSet>
      <dgm:spPr/>
    </dgm:pt>
    <dgm:pt modelId="{75A94C2B-75C0-495E-9F51-2D0D1A6A0CA4}" type="pres">
      <dgm:prSet presAssocID="{08547A00-933C-4A0B-A259-49D43C5FDAE8}" presName="sibTrans" presStyleCnt="0"/>
      <dgm:spPr/>
    </dgm:pt>
    <dgm:pt modelId="{5A1C0DEF-DF93-49A0-9E8C-FE1293BE7CAB}" type="pres">
      <dgm:prSet presAssocID="{A17C924C-D0C0-49C3-A203-A3C702D10AE7}" presName="node" presStyleLbl="node1" presStyleIdx="1" presStyleCnt="4" custLinFactY="13454" custLinFactNeighborX="2185" custLinFactNeighborY="100000">
        <dgm:presLayoutVars>
          <dgm:bulletEnabled val="1"/>
        </dgm:presLayoutVars>
      </dgm:prSet>
      <dgm:spPr/>
    </dgm:pt>
    <dgm:pt modelId="{8FDD3342-4FFD-46CE-A0D3-DD81DDAEC906}" type="pres">
      <dgm:prSet presAssocID="{EA34E3E2-B9C8-472D-8C57-67CAE89E11E8}" presName="sibTrans" presStyleCnt="0"/>
      <dgm:spPr/>
    </dgm:pt>
    <dgm:pt modelId="{F4400DD3-C808-470A-A532-8C6CE021A134}" type="pres">
      <dgm:prSet presAssocID="{543C6EC4-5F2F-41BE-B77E-5F4C7ED4297D}" presName="node" presStyleLbl="node1" presStyleIdx="2" presStyleCnt="4" custLinFactY="-17320" custLinFactNeighborX="5000" custLinFactNeighborY="-100000">
        <dgm:presLayoutVars>
          <dgm:bulletEnabled val="1"/>
        </dgm:presLayoutVars>
      </dgm:prSet>
      <dgm:spPr/>
    </dgm:pt>
    <dgm:pt modelId="{13D6AD69-4FF7-4572-8181-A008BBAC64BE}" type="pres">
      <dgm:prSet presAssocID="{4F4E7034-CAF5-4056-86C7-15B97637D509}" presName="sibTrans" presStyleCnt="0"/>
      <dgm:spPr/>
    </dgm:pt>
    <dgm:pt modelId="{9BD667D1-7248-472D-98B5-6DA1F7F15045}" type="pres">
      <dgm:prSet presAssocID="{B8F85554-856B-4DAF-AF1B-27EAA0B22D4A}" presName="node" presStyleLbl="node1" presStyleIdx="3" presStyleCnt="4" custLinFactY="-16782" custLinFactNeighborX="1702" custLinFactNeighborY="-100000">
        <dgm:presLayoutVars>
          <dgm:bulletEnabled val="1"/>
        </dgm:presLayoutVars>
      </dgm:prSet>
      <dgm:spPr/>
    </dgm:pt>
  </dgm:ptLst>
  <dgm:cxnLst>
    <dgm:cxn modelId="{70A78303-0343-4C30-9D13-4A3157C1B679}" type="presOf" srcId="{543C6EC4-5F2F-41BE-B77E-5F4C7ED4297D}" destId="{F4400DD3-C808-470A-A532-8C6CE021A134}" srcOrd="0" destOrd="0" presId="urn:microsoft.com/office/officeart/2005/8/layout/default"/>
    <dgm:cxn modelId="{ED5F991C-49E3-4B4D-8FFE-ECAAEE00DFDC}" srcId="{78B026D9-16AF-4B6B-88D8-C578358BD2DB}" destId="{543C6EC4-5F2F-41BE-B77E-5F4C7ED4297D}" srcOrd="2" destOrd="0" parTransId="{4150B1EC-F0F6-4771-88CA-4A03C4209BE9}" sibTransId="{4F4E7034-CAF5-4056-86C7-15B97637D509}"/>
    <dgm:cxn modelId="{F60BEC35-8E0A-48FF-BE90-0EEC3A51D5FC}" type="presOf" srcId="{78B026D9-16AF-4B6B-88D8-C578358BD2DB}" destId="{B6EEF968-0B2E-47E1-AD36-AD09965694D0}" srcOrd="0" destOrd="0" presId="urn:microsoft.com/office/officeart/2005/8/layout/default"/>
    <dgm:cxn modelId="{7CCD7537-0DB2-4333-B878-E93C53B6AF7B}" type="presOf" srcId="{A17C924C-D0C0-49C3-A203-A3C702D10AE7}" destId="{5A1C0DEF-DF93-49A0-9E8C-FE1293BE7CAB}" srcOrd="0" destOrd="0" presId="urn:microsoft.com/office/officeart/2005/8/layout/default"/>
    <dgm:cxn modelId="{63CB145E-D7AD-4C2F-A10F-845190AEE1FB}" srcId="{78B026D9-16AF-4B6B-88D8-C578358BD2DB}" destId="{7EA8F6A2-78E4-4958-9038-5272591F9960}" srcOrd="0" destOrd="0" parTransId="{05B201E9-3AFE-4A29-8D94-0EE437B3E7C7}" sibTransId="{08547A00-933C-4A0B-A259-49D43C5FDAE8}"/>
    <dgm:cxn modelId="{2731F06A-24AB-493C-AC77-EFE255D6EC59}" srcId="{78B026D9-16AF-4B6B-88D8-C578358BD2DB}" destId="{A17C924C-D0C0-49C3-A203-A3C702D10AE7}" srcOrd="1" destOrd="0" parTransId="{BAF92F31-92E1-4036-BB76-E027AA40E55B}" sibTransId="{EA34E3E2-B9C8-472D-8C57-67CAE89E11E8}"/>
    <dgm:cxn modelId="{E4B287C3-2528-4558-939D-0B960B23F588}" type="presOf" srcId="{B8F85554-856B-4DAF-AF1B-27EAA0B22D4A}" destId="{9BD667D1-7248-472D-98B5-6DA1F7F15045}" srcOrd="0" destOrd="0" presId="urn:microsoft.com/office/officeart/2005/8/layout/default"/>
    <dgm:cxn modelId="{053F98ED-AA98-47E5-B767-CDC3C1637297}" type="presOf" srcId="{7EA8F6A2-78E4-4958-9038-5272591F9960}" destId="{A7649402-364F-43CE-955C-C56B6EFAB179}" srcOrd="0" destOrd="0" presId="urn:microsoft.com/office/officeart/2005/8/layout/default"/>
    <dgm:cxn modelId="{D6A93FEE-5737-45C4-96B0-F5ABB271E1B7}" srcId="{78B026D9-16AF-4B6B-88D8-C578358BD2DB}" destId="{B8F85554-856B-4DAF-AF1B-27EAA0B22D4A}" srcOrd="3" destOrd="0" parTransId="{DAA3331A-F59D-4D70-8072-3C500974C9ED}" sibTransId="{D2164216-4F6B-4BFB-B5C7-9E3F32EDC4A6}"/>
    <dgm:cxn modelId="{601C8E26-5D26-4D74-8392-C4EEF894F390}" type="presParOf" srcId="{B6EEF968-0B2E-47E1-AD36-AD09965694D0}" destId="{A7649402-364F-43CE-955C-C56B6EFAB179}" srcOrd="0" destOrd="0" presId="urn:microsoft.com/office/officeart/2005/8/layout/default"/>
    <dgm:cxn modelId="{C00C8D73-87C8-4E76-91D1-386F9703DDF0}" type="presParOf" srcId="{B6EEF968-0B2E-47E1-AD36-AD09965694D0}" destId="{75A94C2B-75C0-495E-9F51-2D0D1A6A0CA4}" srcOrd="1" destOrd="0" presId="urn:microsoft.com/office/officeart/2005/8/layout/default"/>
    <dgm:cxn modelId="{1F4AEE2B-6F26-46C1-B89B-BD79180EEEC9}" type="presParOf" srcId="{B6EEF968-0B2E-47E1-AD36-AD09965694D0}" destId="{5A1C0DEF-DF93-49A0-9E8C-FE1293BE7CAB}" srcOrd="2" destOrd="0" presId="urn:microsoft.com/office/officeart/2005/8/layout/default"/>
    <dgm:cxn modelId="{6CDE8FB2-C5C1-4078-863B-EA7324F823B8}" type="presParOf" srcId="{B6EEF968-0B2E-47E1-AD36-AD09965694D0}" destId="{8FDD3342-4FFD-46CE-A0D3-DD81DDAEC906}" srcOrd="3" destOrd="0" presId="urn:microsoft.com/office/officeart/2005/8/layout/default"/>
    <dgm:cxn modelId="{E1354450-FE5D-479A-90EE-50AFC749E320}" type="presParOf" srcId="{B6EEF968-0B2E-47E1-AD36-AD09965694D0}" destId="{F4400DD3-C808-470A-A532-8C6CE021A134}" srcOrd="4" destOrd="0" presId="urn:microsoft.com/office/officeart/2005/8/layout/default"/>
    <dgm:cxn modelId="{8CF30AEC-A6BE-42CD-8A0D-343293F24925}" type="presParOf" srcId="{B6EEF968-0B2E-47E1-AD36-AD09965694D0}" destId="{13D6AD69-4FF7-4572-8181-A008BBAC64BE}" srcOrd="5" destOrd="0" presId="urn:microsoft.com/office/officeart/2005/8/layout/default"/>
    <dgm:cxn modelId="{D4F45BF9-1069-46B7-A397-9E4B16158C6A}" type="presParOf" srcId="{B6EEF968-0B2E-47E1-AD36-AD09965694D0}" destId="{9BD667D1-7248-472D-98B5-6DA1F7F1504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66DC40-7B1F-4B99-99B3-0EACE048B07D}"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210CFC33-CBB2-4CCD-B657-528C54BE1E38}">
      <dgm:prSet phldrT="[Text]"/>
      <dgm:spPr>
        <a:solidFill>
          <a:srgbClr val="00334C"/>
        </a:solidFill>
      </dgm:spPr>
      <dgm:t>
        <a:bodyPr/>
        <a:lstStyle/>
        <a:p>
          <a:r>
            <a:rPr lang="en-US" dirty="0"/>
            <a:t>ITRC</a:t>
          </a:r>
        </a:p>
      </dgm:t>
    </dgm:pt>
    <dgm:pt modelId="{233F75DA-48EE-40D1-80F6-9E40A9969758}" type="parTrans" cxnId="{30461FA3-DC41-484A-BF2F-E3B5BBF02A2D}">
      <dgm:prSet/>
      <dgm:spPr/>
      <dgm:t>
        <a:bodyPr/>
        <a:lstStyle/>
        <a:p>
          <a:endParaRPr lang="en-US"/>
        </a:p>
      </dgm:t>
    </dgm:pt>
    <dgm:pt modelId="{852390D8-1B46-4781-B450-4B8C2CC7F32D}" type="sibTrans" cxnId="{30461FA3-DC41-484A-BF2F-E3B5BBF02A2D}">
      <dgm:prSet/>
      <dgm:spPr/>
      <dgm:t>
        <a:bodyPr/>
        <a:lstStyle/>
        <a:p>
          <a:endParaRPr lang="en-US"/>
        </a:p>
      </dgm:t>
    </dgm:pt>
    <dgm:pt modelId="{9F8350F9-6F94-46FB-B2CC-BC1271DE341D}">
      <dgm:prSet phldrT="[Text]" custT="1"/>
      <dgm:spPr>
        <a:solidFill>
          <a:srgbClr val="CDEEFF"/>
        </a:solidFill>
        <a:ln w="25400">
          <a:solidFill>
            <a:srgbClr val="004364"/>
          </a:solidFill>
        </a:ln>
      </dgm:spPr>
      <dgm:t>
        <a:bodyPr/>
        <a:lstStyle/>
        <a:p>
          <a:r>
            <a:rPr lang="en-US" sz="1400" b="1" dirty="0">
              <a:solidFill>
                <a:srgbClr val="006595"/>
              </a:solidFill>
            </a:rPr>
            <a:t>Federal Government</a:t>
          </a:r>
        </a:p>
      </dgm:t>
    </dgm:pt>
    <dgm:pt modelId="{1D37740A-9290-4236-AB7D-906F271F0DF4}" type="parTrans" cxnId="{A0EF994F-D169-40C2-B6AC-2035D079DF70}">
      <dgm:prSet/>
      <dgm:spPr>
        <a:ln>
          <a:solidFill>
            <a:srgbClr val="00334C"/>
          </a:solidFill>
        </a:ln>
      </dgm:spPr>
      <dgm:t>
        <a:bodyPr/>
        <a:lstStyle/>
        <a:p>
          <a:endParaRPr lang="en-US"/>
        </a:p>
      </dgm:t>
    </dgm:pt>
    <dgm:pt modelId="{F8541FEC-7E18-4C00-8B2C-F72FAA74D73B}" type="sibTrans" cxnId="{A0EF994F-D169-40C2-B6AC-2035D079DF70}">
      <dgm:prSet/>
      <dgm:spPr/>
      <dgm:t>
        <a:bodyPr/>
        <a:lstStyle/>
        <a:p>
          <a:endParaRPr lang="en-US"/>
        </a:p>
      </dgm:t>
    </dgm:pt>
    <dgm:pt modelId="{593A9DB7-1FE6-4720-81EC-2E69A1BE4849}">
      <dgm:prSet phldrT="[Text]" custT="1"/>
      <dgm:spPr>
        <a:solidFill>
          <a:srgbClr val="CDEEFF"/>
        </a:solidFill>
        <a:ln w="25400">
          <a:solidFill>
            <a:srgbClr val="004364"/>
          </a:solidFill>
        </a:ln>
      </dgm:spPr>
      <dgm:t>
        <a:bodyPr/>
        <a:lstStyle/>
        <a:p>
          <a:r>
            <a:rPr lang="en-US" sz="1800" b="1" dirty="0">
              <a:solidFill>
                <a:srgbClr val="006595"/>
              </a:solidFill>
            </a:rPr>
            <a:t>Industry</a:t>
          </a:r>
          <a:endParaRPr lang="en-US" sz="1100" b="1" dirty="0">
            <a:solidFill>
              <a:srgbClr val="006595"/>
            </a:solidFill>
          </a:endParaRPr>
        </a:p>
      </dgm:t>
    </dgm:pt>
    <dgm:pt modelId="{7CF67739-34D4-4980-A743-881D93D6C5D4}" type="parTrans" cxnId="{4EEC3267-7806-4BCB-8F56-95C3CB297766}">
      <dgm:prSet/>
      <dgm:spPr>
        <a:ln>
          <a:solidFill>
            <a:srgbClr val="00334C"/>
          </a:solidFill>
        </a:ln>
      </dgm:spPr>
      <dgm:t>
        <a:bodyPr/>
        <a:lstStyle/>
        <a:p>
          <a:endParaRPr lang="en-US"/>
        </a:p>
      </dgm:t>
    </dgm:pt>
    <dgm:pt modelId="{60B5B7E9-FCEC-4689-9352-02D2F3541312}" type="sibTrans" cxnId="{4EEC3267-7806-4BCB-8F56-95C3CB297766}">
      <dgm:prSet/>
      <dgm:spPr/>
      <dgm:t>
        <a:bodyPr/>
        <a:lstStyle/>
        <a:p>
          <a:endParaRPr lang="en-US"/>
        </a:p>
      </dgm:t>
    </dgm:pt>
    <dgm:pt modelId="{F8CD38C8-8934-4DF1-873D-1D84021581F0}">
      <dgm:prSet phldrT="[Text]" custT="1"/>
      <dgm:spPr>
        <a:solidFill>
          <a:srgbClr val="CDEEFF"/>
        </a:solidFill>
        <a:ln w="25400">
          <a:solidFill>
            <a:srgbClr val="004364"/>
          </a:solidFill>
        </a:ln>
      </dgm:spPr>
      <dgm:t>
        <a:bodyPr/>
        <a:lstStyle/>
        <a:p>
          <a:r>
            <a:rPr lang="en-US" sz="1600" b="1" dirty="0">
              <a:solidFill>
                <a:srgbClr val="006595"/>
              </a:solidFill>
            </a:rPr>
            <a:t>Academia</a:t>
          </a:r>
          <a:endParaRPr lang="en-US" sz="1200" b="1" dirty="0">
            <a:solidFill>
              <a:srgbClr val="006595"/>
            </a:solidFill>
          </a:endParaRPr>
        </a:p>
      </dgm:t>
    </dgm:pt>
    <dgm:pt modelId="{AF9D4D2C-5327-451B-B7C7-46743FC0B24D}" type="parTrans" cxnId="{D7009A9F-D4D1-4946-B814-130237849B53}">
      <dgm:prSet/>
      <dgm:spPr>
        <a:ln>
          <a:solidFill>
            <a:srgbClr val="00334C"/>
          </a:solidFill>
        </a:ln>
      </dgm:spPr>
      <dgm:t>
        <a:bodyPr/>
        <a:lstStyle/>
        <a:p>
          <a:endParaRPr lang="en-US"/>
        </a:p>
      </dgm:t>
    </dgm:pt>
    <dgm:pt modelId="{A54156B9-C38A-479F-A4FE-4F86670BE798}" type="sibTrans" cxnId="{D7009A9F-D4D1-4946-B814-130237849B53}">
      <dgm:prSet/>
      <dgm:spPr/>
      <dgm:t>
        <a:bodyPr/>
        <a:lstStyle/>
        <a:p>
          <a:endParaRPr lang="en-US"/>
        </a:p>
      </dgm:t>
    </dgm:pt>
    <dgm:pt modelId="{005CB7C6-BA37-47AB-8014-3E794B697DF2}">
      <dgm:prSet phldrT="[Text]" custT="1"/>
      <dgm:spPr>
        <a:solidFill>
          <a:srgbClr val="CDEEFF"/>
        </a:solidFill>
        <a:ln w="25400">
          <a:solidFill>
            <a:srgbClr val="004364"/>
          </a:solidFill>
        </a:ln>
      </dgm:spPr>
      <dgm:t>
        <a:bodyPr/>
        <a:lstStyle/>
        <a:p>
          <a:r>
            <a:rPr lang="en-US" sz="1400" b="1" dirty="0">
              <a:solidFill>
                <a:srgbClr val="006595"/>
              </a:solidFill>
            </a:rPr>
            <a:t>State Government</a:t>
          </a:r>
        </a:p>
      </dgm:t>
    </dgm:pt>
    <dgm:pt modelId="{AD3FF6E9-21A6-45DB-8B7B-640E42814143}" type="parTrans" cxnId="{699CF7D7-B135-491B-882D-CA7A51ADB20F}">
      <dgm:prSet/>
      <dgm:spPr>
        <a:ln>
          <a:solidFill>
            <a:srgbClr val="00334C"/>
          </a:solidFill>
        </a:ln>
      </dgm:spPr>
      <dgm:t>
        <a:bodyPr/>
        <a:lstStyle/>
        <a:p>
          <a:endParaRPr lang="en-US"/>
        </a:p>
      </dgm:t>
    </dgm:pt>
    <dgm:pt modelId="{22542F85-9AFC-4790-B9EC-58053CBFE2DA}" type="sibTrans" cxnId="{699CF7D7-B135-491B-882D-CA7A51ADB20F}">
      <dgm:prSet/>
      <dgm:spPr/>
      <dgm:t>
        <a:bodyPr/>
        <a:lstStyle/>
        <a:p>
          <a:endParaRPr lang="en-US"/>
        </a:p>
      </dgm:t>
    </dgm:pt>
    <dgm:pt modelId="{78DC84F0-242D-47B2-BE24-F13629DC9D55}">
      <dgm:prSet phldrT="[Text]" custT="1"/>
      <dgm:spPr>
        <a:solidFill>
          <a:srgbClr val="CDEEFF"/>
        </a:solidFill>
        <a:ln w="25400">
          <a:solidFill>
            <a:srgbClr val="004364"/>
          </a:solidFill>
        </a:ln>
      </dgm:spPr>
      <dgm:t>
        <a:bodyPr/>
        <a:lstStyle/>
        <a:p>
          <a:r>
            <a:rPr lang="en-US" sz="1400" b="1" dirty="0">
              <a:solidFill>
                <a:srgbClr val="006595"/>
              </a:solidFill>
            </a:rPr>
            <a:t>Public &amp; Tribal Stakeholders</a:t>
          </a:r>
        </a:p>
      </dgm:t>
    </dgm:pt>
    <dgm:pt modelId="{1BC002ED-2792-4377-8DCB-C9DBE2E5758F}" type="parTrans" cxnId="{CFD82DF9-8C1F-4ED7-8452-AADAAE768E5C}">
      <dgm:prSet/>
      <dgm:spPr>
        <a:ln>
          <a:solidFill>
            <a:srgbClr val="00334C"/>
          </a:solidFill>
        </a:ln>
      </dgm:spPr>
      <dgm:t>
        <a:bodyPr/>
        <a:lstStyle/>
        <a:p>
          <a:endParaRPr lang="en-US"/>
        </a:p>
      </dgm:t>
    </dgm:pt>
    <dgm:pt modelId="{BD88C0F4-89AC-45FC-BE0D-CC0CDA0319CF}" type="sibTrans" cxnId="{CFD82DF9-8C1F-4ED7-8452-AADAAE768E5C}">
      <dgm:prSet/>
      <dgm:spPr/>
      <dgm:t>
        <a:bodyPr/>
        <a:lstStyle/>
        <a:p>
          <a:endParaRPr lang="en-US"/>
        </a:p>
      </dgm:t>
    </dgm:pt>
    <dgm:pt modelId="{58E93835-891C-48A6-980D-816DFCE9EC89}">
      <dgm:prSet phldrT="[Text]"/>
      <dgm:spPr>
        <a:solidFill>
          <a:srgbClr val="CDEEFF"/>
        </a:solidFill>
        <a:ln w="25400">
          <a:solidFill>
            <a:srgbClr val="004364"/>
          </a:solidFill>
        </a:ln>
      </dgm:spPr>
      <dgm:t>
        <a:bodyPr/>
        <a:lstStyle/>
        <a:p>
          <a:r>
            <a:rPr lang="en-US" b="1" dirty="0">
              <a:solidFill>
                <a:srgbClr val="006595"/>
              </a:solidFill>
            </a:rPr>
            <a:t>ECOS/ERIS</a:t>
          </a:r>
        </a:p>
      </dgm:t>
    </dgm:pt>
    <dgm:pt modelId="{09B22B11-D7C2-4A43-AC42-9D6FC6C50F9C}" type="sibTrans" cxnId="{E1937B1C-5113-4D58-9ED6-2FBB62C96C6B}">
      <dgm:prSet/>
      <dgm:spPr/>
      <dgm:t>
        <a:bodyPr/>
        <a:lstStyle/>
        <a:p>
          <a:endParaRPr lang="en-US"/>
        </a:p>
      </dgm:t>
    </dgm:pt>
    <dgm:pt modelId="{76C2C267-B22D-45DC-A138-E29CE6A13CF5}" type="parTrans" cxnId="{E1937B1C-5113-4D58-9ED6-2FBB62C96C6B}">
      <dgm:prSet/>
      <dgm:spPr>
        <a:ln>
          <a:solidFill>
            <a:srgbClr val="00334C"/>
          </a:solidFill>
        </a:ln>
      </dgm:spPr>
      <dgm:t>
        <a:bodyPr/>
        <a:lstStyle/>
        <a:p>
          <a:endParaRPr lang="en-US"/>
        </a:p>
      </dgm:t>
    </dgm:pt>
    <dgm:pt modelId="{54263EFA-EAAE-4FD7-A7D4-5155C444AA65}" type="pres">
      <dgm:prSet presAssocID="{0D66DC40-7B1F-4B99-99B3-0EACE048B07D}" presName="cycle" presStyleCnt="0">
        <dgm:presLayoutVars>
          <dgm:chMax val="1"/>
          <dgm:dir/>
          <dgm:animLvl val="ctr"/>
          <dgm:resizeHandles val="exact"/>
        </dgm:presLayoutVars>
      </dgm:prSet>
      <dgm:spPr/>
    </dgm:pt>
    <dgm:pt modelId="{52416F9F-78B5-45DB-A2E6-AD152E99F526}" type="pres">
      <dgm:prSet presAssocID="{210CFC33-CBB2-4CCD-B657-528C54BE1E38}" presName="centerShape" presStyleLbl="node0" presStyleIdx="0" presStyleCnt="1" custScaleX="81171" custScaleY="81171" custLinFactNeighborX="-1631" custLinFactNeighborY="-2629"/>
      <dgm:spPr/>
    </dgm:pt>
    <dgm:pt modelId="{B410725D-F0E7-453A-94A9-53D47A60C819}" type="pres">
      <dgm:prSet presAssocID="{76C2C267-B22D-45DC-A138-E29CE6A13CF5}" presName="Name9" presStyleLbl="parChTrans1D2" presStyleIdx="0" presStyleCnt="6"/>
      <dgm:spPr/>
    </dgm:pt>
    <dgm:pt modelId="{2F504E97-97D6-4A2D-925C-C6136B681728}" type="pres">
      <dgm:prSet presAssocID="{76C2C267-B22D-45DC-A138-E29CE6A13CF5}" presName="connTx" presStyleLbl="parChTrans1D2" presStyleIdx="0" presStyleCnt="6"/>
      <dgm:spPr/>
    </dgm:pt>
    <dgm:pt modelId="{B96E381F-A6BB-450C-BB6B-9BCFD52B31B0}" type="pres">
      <dgm:prSet presAssocID="{58E93835-891C-48A6-980D-816DFCE9EC89}" presName="node" presStyleLbl="node1" presStyleIdx="0" presStyleCnt="6" custScaleX="125571" custScaleY="125571" custRadScaleRad="97747" custRadScaleInc="55168">
        <dgm:presLayoutVars>
          <dgm:bulletEnabled val="1"/>
        </dgm:presLayoutVars>
      </dgm:prSet>
      <dgm:spPr/>
    </dgm:pt>
    <dgm:pt modelId="{CC62CC5B-4D44-4E54-A9AC-C34958941D9C}" type="pres">
      <dgm:prSet presAssocID="{1D37740A-9290-4236-AB7D-906F271F0DF4}" presName="Name9" presStyleLbl="parChTrans1D2" presStyleIdx="1" presStyleCnt="6"/>
      <dgm:spPr/>
    </dgm:pt>
    <dgm:pt modelId="{59140945-62ED-4D2F-8FD5-A0F5F6E389ED}" type="pres">
      <dgm:prSet presAssocID="{1D37740A-9290-4236-AB7D-906F271F0DF4}" presName="connTx" presStyleLbl="parChTrans1D2" presStyleIdx="1" presStyleCnt="6"/>
      <dgm:spPr/>
    </dgm:pt>
    <dgm:pt modelId="{24098023-9F32-40E4-B447-18B81C93B6DC}" type="pres">
      <dgm:prSet presAssocID="{9F8350F9-6F94-46FB-B2CC-BC1271DE341D}" presName="node" presStyleLbl="node1" presStyleIdx="1" presStyleCnt="6" custScaleX="125571" custScaleY="125571" custRadScaleRad="104800" custRadScaleInc="57042">
        <dgm:presLayoutVars>
          <dgm:bulletEnabled val="1"/>
        </dgm:presLayoutVars>
      </dgm:prSet>
      <dgm:spPr/>
    </dgm:pt>
    <dgm:pt modelId="{25ACEFF6-B2E2-42F8-B2B7-CF1F34D765C2}" type="pres">
      <dgm:prSet presAssocID="{AD3FF6E9-21A6-45DB-8B7B-640E42814143}" presName="Name9" presStyleLbl="parChTrans1D2" presStyleIdx="2" presStyleCnt="6"/>
      <dgm:spPr/>
    </dgm:pt>
    <dgm:pt modelId="{B0C1CEB5-F724-4B9F-8F53-5B67C6B3F1CB}" type="pres">
      <dgm:prSet presAssocID="{AD3FF6E9-21A6-45DB-8B7B-640E42814143}" presName="connTx" presStyleLbl="parChTrans1D2" presStyleIdx="2" presStyleCnt="6"/>
      <dgm:spPr/>
    </dgm:pt>
    <dgm:pt modelId="{9D465815-5B0F-4321-8D11-4DCCB4C067D0}" type="pres">
      <dgm:prSet presAssocID="{005CB7C6-BA37-47AB-8014-3E794B697DF2}" presName="node" presStyleLbl="node1" presStyleIdx="2" presStyleCnt="6" custScaleX="125571" custScaleY="125571" custRadScaleRad="103545" custRadScaleInc="57416">
        <dgm:presLayoutVars>
          <dgm:bulletEnabled val="1"/>
        </dgm:presLayoutVars>
      </dgm:prSet>
      <dgm:spPr/>
    </dgm:pt>
    <dgm:pt modelId="{0246F560-94E1-4FEE-961E-7253A9FABBB9}" type="pres">
      <dgm:prSet presAssocID="{1BC002ED-2792-4377-8DCB-C9DBE2E5758F}" presName="Name9" presStyleLbl="parChTrans1D2" presStyleIdx="3" presStyleCnt="6"/>
      <dgm:spPr/>
    </dgm:pt>
    <dgm:pt modelId="{DA8A6C2D-4663-4AB6-862F-F21C235EE7EC}" type="pres">
      <dgm:prSet presAssocID="{1BC002ED-2792-4377-8DCB-C9DBE2E5758F}" presName="connTx" presStyleLbl="parChTrans1D2" presStyleIdx="3" presStyleCnt="6"/>
      <dgm:spPr/>
    </dgm:pt>
    <dgm:pt modelId="{180D42C5-B891-4E4D-A53B-1466E09E0C86}" type="pres">
      <dgm:prSet presAssocID="{78DC84F0-242D-47B2-BE24-F13629DC9D55}" presName="node" presStyleLbl="node1" presStyleIdx="3" presStyleCnt="6" custScaleX="125571" custScaleY="125571" custRadScaleRad="95382" custRadScaleInc="68621">
        <dgm:presLayoutVars>
          <dgm:bulletEnabled val="1"/>
        </dgm:presLayoutVars>
      </dgm:prSet>
      <dgm:spPr/>
    </dgm:pt>
    <dgm:pt modelId="{1C1C5FFE-83C7-471E-B9FB-C80E84BEED20}" type="pres">
      <dgm:prSet presAssocID="{7CF67739-34D4-4980-A743-881D93D6C5D4}" presName="Name9" presStyleLbl="parChTrans1D2" presStyleIdx="4" presStyleCnt="6"/>
      <dgm:spPr/>
    </dgm:pt>
    <dgm:pt modelId="{041147CF-D032-4FB9-951C-9AE58E595078}" type="pres">
      <dgm:prSet presAssocID="{7CF67739-34D4-4980-A743-881D93D6C5D4}" presName="connTx" presStyleLbl="parChTrans1D2" presStyleIdx="4" presStyleCnt="6"/>
      <dgm:spPr/>
    </dgm:pt>
    <dgm:pt modelId="{38F6616A-D529-42DC-B492-B7090ECC9EB2}" type="pres">
      <dgm:prSet presAssocID="{593A9DB7-1FE6-4720-81EC-2E69A1BE4849}" presName="node" presStyleLbl="node1" presStyleIdx="4" presStyleCnt="6" custScaleX="125571" custScaleY="125571" custRadScaleRad="107916" custRadScaleInc="66418">
        <dgm:presLayoutVars>
          <dgm:bulletEnabled val="1"/>
        </dgm:presLayoutVars>
      </dgm:prSet>
      <dgm:spPr/>
    </dgm:pt>
    <dgm:pt modelId="{20864067-B4A7-4E2D-9150-E827540AADD8}" type="pres">
      <dgm:prSet presAssocID="{AF9D4D2C-5327-451B-B7C7-46743FC0B24D}" presName="Name9" presStyleLbl="parChTrans1D2" presStyleIdx="5" presStyleCnt="6"/>
      <dgm:spPr/>
    </dgm:pt>
    <dgm:pt modelId="{DEBB8471-5DF1-43CB-8EDC-BAC31B432FF1}" type="pres">
      <dgm:prSet presAssocID="{AF9D4D2C-5327-451B-B7C7-46743FC0B24D}" presName="connTx" presStyleLbl="parChTrans1D2" presStyleIdx="5" presStyleCnt="6"/>
      <dgm:spPr/>
    </dgm:pt>
    <dgm:pt modelId="{F557811B-1FAD-4D69-8B50-C677AE249F8E}" type="pres">
      <dgm:prSet presAssocID="{F8CD38C8-8934-4DF1-873D-1D84021581F0}" presName="node" presStyleLbl="node1" presStyleIdx="5" presStyleCnt="6" custScaleX="125571" custScaleY="125571" custRadScaleRad="109440" custRadScaleInc="57037">
        <dgm:presLayoutVars>
          <dgm:bulletEnabled val="1"/>
        </dgm:presLayoutVars>
      </dgm:prSet>
      <dgm:spPr/>
    </dgm:pt>
  </dgm:ptLst>
  <dgm:cxnLst>
    <dgm:cxn modelId="{3DAF9414-CC34-4F89-9DB2-2071BA148756}" type="presOf" srcId="{1BC002ED-2792-4377-8DCB-C9DBE2E5758F}" destId="{0246F560-94E1-4FEE-961E-7253A9FABBB9}" srcOrd="0" destOrd="0" presId="urn:microsoft.com/office/officeart/2005/8/layout/radial1"/>
    <dgm:cxn modelId="{4CF78D1B-4929-4D35-9E9C-038A4F7C4A16}" type="presOf" srcId="{78DC84F0-242D-47B2-BE24-F13629DC9D55}" destId="{180D42C5-B891-4E4D-A53B-1466E09E0C86}" srcOrd="0" destOrd="0" presId="urn:microsoft.com/office/officeart/2005/8/layout/radial1"/>
    <dgm:cxn modelId="{E1937B1C-5113-4D58-9ED6-2FBB62C96C6B}" srcId="{210CFC33-CBB2-4CCD-B657-528C54BE1E38}" destId="{58E93835-891C-48A6-980D-816DFCE9EC89}" srcOrd="0" destOrd="0" parTransId="{76C2C267-B22D-45DC-A138-E29CE6A13CF5}" sibTransId="{09B22B11-D7C2-4A43-AC42-9D6FC6C50F9C}"/>
    <dgm:cxn modelId="{16D2A41D-0272-4117-9A7F-4BE16859CEAF}" type="presOf" srcId="{AF9D4D2C-5327-451B-B7C7-46743FC0B24D}" destId="{DEBB8471-5DF1-43CB-8EDC-BAC31B432FF1}" srcOrd="1" destOrd="0" presId="urn:microsoft.com/office/officeart/2005/8/layout/radial1"/>
    <dgm:cxn modelId="{45AEE725-06AF-4F36-9AC1-4ED67A11B99F}" type="presOf" srcId="{AD3FF6E9-21A6-45DB-8B7B-640E42814143}" destId="{B0C1CEB5-F724-4B9F-8F53-5B67C6B3F1CB}" srcOrd="1" destOrd="0" presId="urn:microsoft.com/office/officeart/2005/8/layout/radial1"/>
    <dgm:cxn modelId="{38226827-50BA-4154-AF46-E528201601DA}" type="presOf" srcId="{AD3FF6E9-21A6-45DB-8B7B-640E42814143}" destId="{25ACEFF6-B2E2-42F8-B2B7-CF1F34D765C2}" srcOrd="0" destOrd="0" presId="urn:microsoft.com/office/officeart/2005/8/layout/radial1"/>
    <dgm:cxn modelId="{3209462F-73C7-4863-816B-BF05B94D79AB}" type="presOf" srcId="{210CFC33-CBB2-4CCD-B657-528C54BE1E38}" destId="{52416F9F-78B5-45DB-A2E6-AD152E99F526}" srcOrd="0" destOrd="0" presId="urn:microsoft.com/office/officeart/2005/8/layout/radial1"/>
    <dgm:cxn modelId="{4EEC3267-7806-4BCB-8F56-95C3CB297766}" srcId="{210CFC33-CBB2-4CCD-B657-528C54BE1E38}" destId="{593A9DB7-1FE6-4720-81EC-2E69A1BE4849}" srcOrd="4" destOrd="0" parTransId="{7CF67739-34D4-4980-A743-881D93D6C5D4}" sibTransId="{60B5B7E9-FCEC-4689-9352-02D2F3541312}"/>
    <dgm:cxn modelId="{A814CD4E-F5BC-4625-A4BE-7628B59472D9}" type="presOf" srcId="{1D37740A-9290-4236-AB7D-906F271F0DF4}" destId="{CC62CC5B-4D44-4E54-A9AC-C34958941D9C}" srcOrd="0" destOrd="0" presId="urn:microsoft.com/office/officeart/2005/8/layout/radial1"/>
    <dgm:cxn modelId="{A0EF994F-D169-40C2-B6AC-2035D079DF70}" srcId="{210CFC33-CBB2-4CCD-B657-528C54BE1E38}" destId="{9F8350F9-6F94-46FB-B2CC-BC1271DE341D}" srcOrd="1" destOrd="0" parTransId="{1D37740A-9290-4236-AB7D-906F271F0DF4}" sibTransId="{F8541FEC-7E18-4C00-8B2C-F72FAA74D73B}"/>
    <dgm:cxn modelId="{B5A15F57-CC1E-4908-BCAB-0F9D245DC5C7}" type="presOf" srcId="{AF9D4D2C-5327-451B-B7C7-46743FC0B24D}" destId="{20864067-B4A7-4E2D-9150-E827540AADD8}" srcOrd="0" destOrd="0" presId="urn:microsoft.com/office/officeart/2005/8/layout/radial1"/>
    <dgm:cxn modelId="{07BEFC78-0AD5-418D-BD42-7B5AB43A0D68}" type="presOf" srcId="{76C2C267-B22D-45DC-A138-E29CE6A13CF5}" destId="{2F504E97-97D6-4A2D-925C-C6136B681728}" srcOrd="1" destOrd="0" presId="urn:microsoft.com/office/officeart/2005/8/layout/radial1"/>
    <dgm:cxn modelId="{79B44E79-F912-456A-9DCC-AA65269A58E0}" type="presOf" srcId="{005CB7C6-BA37-47AB-8014-3E794B697DF2}" destId="{9D465815-5B0F-4321-8D11-4DCCB4C067D0}" srcOrd="0" destOrd="0" presId="urn:microsoft.com/office/officeart/2005/8/layout/radial1"/>
    <dgm:cxn modelId="{B9B28799-6E02-4DE2-B986-AA3941AC68B3}" type="presOf" srcId="{7CF67739-34D4-4980-A743-881D93D6C5D4}" destId="{041147CF-D032-4FB9-951C-9AE58E595078}" srcOrd="1" destOrd="0" presId="urn:microsoft.com/office/officeart/2005/8/layout/radial1"/>
    <dgm:cxn modelId="{D7009A9F-D4D1-4946-B814-130237849B53}" srcId="{210CFC33-CBB2-4CCD-B657-528C54BE1E38}" destId="{F8CD38C8-8934-4DF1-873D-1D84021581F0}" srcOrd="5" destOrd="0" parTransId="{AF9D4D2C-5327-451B-B7C7-46743FC0B24D}" sibTransId="{A54156B9-C38A-479F-A4FE-4F86670BE798}"/>
    <dgm:cxn modelId="{30461FA3-DC41-484A-BF2F-E3B5BBF02A2D}" srcId="{0D66DC40-7B1F-4B99-99B3-0EACE048B07D}" destId="{210CFC33-CBB2-4CCD-B657-528C54BE1E38}" srcOrd="0" destOrd="0" parTransId="{233F75DA-48EE-40D1-80F6-9E40A9969758}" sibTransId="{852390D8-1B46-4781-B450-4B8C2CC7F32D}"/>
    <dgm:cxn modelId="{4EB846B2-99F9-4648-AD50-9E30919F1C7D}" type="presOf" srcId="{76C2C267-B22D-45DC-A138-E29CE6A13CF5}" destId="{B410725D-F0E7-453A-94A9-53D47A60C819}" srcOrd="0" destOrd="0" presId="urn:microsoft.com/office/officeart/2005/8/layout/radial1"/>
    <dgm:cxn modelId="{352A3ACB-F82B-4947-86B4-99C5ABEF7004}" type="presOf" srcId="{593A9DB7-1FE6-4720-81EC-2E69A1BE4849}" destId="{38F6616A-D529-42DC-B492-B7090ECC9EB2}" srcOrd="0" destOrd="0" presId="urn:microsoft.com/office/officeart/2005/8/layout/radial1"/>
    <dgm:cxn modelId="{699CF7D7-B135-491B-882D-CA7A51ADB20F}" srcId="{210CFC33-CBB2-4CCD-B657-528C54BE1E38}" destId="{005CB7C6-BA37-47AB-8014-3E794B697DF2}" srcOrd="2" destOrd="0" parTransId="{AD3FF6E9-21A6-45DB-8B7B-640E42814143}" sibTransId="{22542F85-9AFC-4790-B9EC-58053CBFE2DA}"/>
    <dgm:cxn modelId="{FE1C22DB-38EB-48BA-8CC9-F026F88D65D4}" type="presOf" srcId="{1BC002ED-2792-4377-8DCB-C9DBE2E5758F}" destId="{DA8A6C2D-4663-4AB6-862F-F21C235EE7EC}" srcOrd="1" destOrd="0" presId="urn:microsoft.com/office/officeart/2005/8/layout/radial1"/>
    <dgm:cxn modelId="{BE22AADD-DFC2-4399-AA6B-E87429D15A2B}" type="presOf" srcId="{7CF67739-34D4-4980-A743-881D93D6C5D4}" destId="{1C1C5FFE-83C7-471E-B9FB-C80E84BEED20}" srcOrd="0" destOrd="0" presId="urn:microsoft.com/office/officeart/2005/8/layout/radial1"/>
    <dgm:cxn modelId="{49B351E8-7460-4F05-9183-4C6CF0A38525}" type="presOf" srcId="{0D66DC40-7B1F-4B99-99B3-0EACE048B07D}" destId="{54263EFA-EAAE-4FD7-A7D4-5155C444AA65}" srcOrd="0" destOrd="0" presId="urn:microsoft.com/office/officeart/2005/8/layout/radial1"/>
    <dgm:cxn modelId="{C42A3CEA-55A9-40E0-913D-26ED36BE7118}" type="presOf" srcId="{58E93835-891C-48A6-980D-816DFCE9EC89}" destId="{B96E381F-A6BB-450C-BB6B-9BCFD52B31B0}" srcOrd="0" destOrd="0" presId="urn:microsoft.com/office/officeart/2005/8/layout/radial1"/>
    <dgm:cxn modelId="{60E564EF-D1D5-41C7-BC9B-FB271080183A}" type="presOf" srcId="{1D37740A-9290-4236-AB7D-906F271F0DF4}" destId="{59140945-62ED-4D2F-8FD5-A0F5F6E389ED}" srcOrd="1" destOrd="0" presId="urn:microsoft.com/office/officeart/2005/8/layout/radial1"/>
    <dgm:cxn modelId="{B9F11BF6-2959-4AE1-9F29-7AF4B51411A4}" type="presOf" srcId="{F8CD38C8-8934-4DF1-873D-1D84021581F0}" destId="{F557811B-1FAD-4D69-8B50-C677AE249F8E}" srcOrd="0" destOrd="0" presId="urn:microsoft.com/office/officeart/2005/8/layout/radial1"/>
    <dgm:cxn modelId="{FD4074F6-024E-4239-8099-3AE89F9D5E60}" type="presOf" srcId="{9F8350F9-6F94-46FB-B2CC-BC1271DE341D}" destId="{24098023-9F32-40E4-B447-18B81C93B6DC}" srcOrd="0" destOrd="0" presId="urn:microsoft.com/office/officeart/2005/8/layout/radial1"/>
    <dgm:cxn modelId="{CFD82DF9-8C1F-4ED7-8452-AADAAE768E5C}" srcId="{210CFC33-CBB2-4CCD-B657-528C54BE1E38}" destId="{78DC84F0-242D-47B2-BE24-F13629DC9D55}" srcOrd="3" destOrd="0" parTransId="{1BC002ED-2792-4377-8DCB-C9DBE2E5758F}" sibTransId="{BD88C0F4-89AC-45FC-BE0D-CC0CDA0319CF}"/>
    <dgm:cxn modelId="{D980B060-E8A6-4CEF-B484-7DF1C6C8A9A8}" type="presParOf" srcId="{54263EFA-EAAE-4FD7-A7D4-5155C444AA65}" destId="{52416F9F-78B5-45DB-A2E6-AD152E99F526}" srcOrd="0" destOrd="0" presId="urn:microsoft.com/office/officeart/2005/8/layout/radial1"/>
    <dgm:cxn modelId="{DB453FFD-35BC-4554-9EB9-45970CF2E395}" type="presParOf" srcId="{54263EFA-EAAE-4FD7-A7D4-5155C444AA65}" destId="{B410725D-F0E7-453A-94A9-53D47A60C819}" srcOrd="1" destOrd="0" presId="urn:microsoft.com/office/officeart/2005/8/layout/radial1"/>
    <dgm:cxn modelId="{DE40568F-6012-449E-ADBD-2610835DF143}" type="presParOf" srcId="{B410725D-F0E7-453A-94A9-53D47A60C819}" destId="{2F504E97-97D6-4A2D-925C-C6136B681728}" srcOrd="0" destOrd="0" presId="urn:microsoft.com/office/officeart/2005/8/layout/radial1"/>
    <dgm:cxn modelId="{9FC45C86-1138-43B9-B135-A80D9561FDBA}" type="presParOf" srcId="{54263EFA-EAAE-4FD7-A7D4-5155C444AA65}" destId="{B96E381F-A6BB-450C-BB6B-9BCFD52B31B0}" srcOrd="2" destOrd="0" presId="urn:microsoft.com/office/officeart/2005/8/layout/radial1"/>
    <dgm:cxn modelId="{5294D479-6D12-4211-A4EA-99A229D11A5B}" type="presParOf" srcId="{54263EFA-EAAE-4FD7-A7D4-5155C444AA65}" destId="{CC62CC5B-4D44-4E54-A9AC-C34958941D9C}" srcOrd="3" destOrd="0" presId="urn:microsoft.com/office/officeart/2005/8/layout/radial1"/>
    <dgm:cxn modelId="{26C32E45-55FF-4CAD-A710-C60FAE891C06}" type="presParOf" srcId="{CC62CC5B-4D44-4E54-A9AC-C34958941D9C}" destId="{59140945-62ED-4D2F-8FD5-A0F5F6E389ED}" srcOrd="0" destOrd="0" presId="urn:microsoft.com/office/officeart/2005/8/layout/radial1"/>
    <dgm:cxn modelId="{838E0A29-35B8-439D-BCF3-66BAAD374935}" type="presParOf" srcId="{54263EFA-EAAE-4FD7-A7D4-5155C444AA65}" destId="{24098023-9F32-40E4-B447-18B81C93B6DC}" srcOrd="4" destOrd="0" presId="urn:microsoft.com/office/officeart/2005/8/layout/radial1"/>
    <dgm:cxn modelId="{34EF7014-DB75-4EE1-95ED-8F9CE11E9826}" type="presParOf" srcId="{54263EFA-EAAE-4FD7-A7D4-5155C444AA65}" destId="{25ACEFF6-B2E2-42F8-B2B7-CF1F34D765C2}" srcOrd="5" destOrd="0" presId="urn:microsoft.com/office/officeart/2005/8/layout/radial1"/>
    <dgm:cxn modelId="{3D64B464-E767-4A43-8280-413353E2AED0}" type="presParOf" srcId="{25ACEFF6-B2E2-42F8-B2B7-CF1F34D765C2}" destId="{B0C1CEB5-F724-4B9F-8F53-5B67C6B3F1CB}" srcOrd="0" destOrd="0" presId="urn:microsoft.com/office/officeart/2005/8/layout/radial1"/>
    <dgm:cxn modelId="{577510B7-4BA7-424C-91C3-DAA5A443D158}" type="presParOf" srcId="{54263EFA-EAAE-4FD7-A7D4-5155C444AA65}" destId="{9D465815-5B0F-4321-8D11-4DCCB4C067D0}" srcOrd="6" destOrd="0" presId="urn:microsoft.com/office/officeart/2005/8/layout/radial1"/>
    <dgm:cxn modelId="{63DE4D99-0C9B-4A82-9B2D-6519C78D376D}" type="presParOf" srcId="{54263EFA-EAAE-4FD7-A7D4-5155C444AA65}" destId="{0246F560-94E1-4FEE-961E-7253A9FABBB9}" srcOrd="7" destOrd="0" presId="urn:microsoft.com/office/officeart/2005/8/layout/radial1"/>
    <dgm:cxn modelId="{1421E858-F5A6-4564-959A-799F01BFEC12}" type="presParOf" srcId="{0246F560-94E1-4FEE-961E-7253A9FABBB9}" destId="{DA8A6C2D-4663-4AB6-862F-F21C235EE7EC}" srcOrd="0" destOrd="0" presId="urn:microsoft.com/office/officeart/2005/8/layout/radial1"/>
    <dgm:cxn modelId="{439C2CB2-2E0A-4B82-ADEC-55A2E30DE2D3}" type="presParOf" srcId="{54263EFA-EAAE-4FD7-A7D4-5155C444AA65}" destId="{180D42C5-B891-4E4D-A53B-1466E09E0C86}" srcOrd="8" destOrd="0" presId="urn:microsoft.com/office/officeart/2005/8/layout/radial1"/>
    <dgm:cxn modelId="{8E0BF917-44A3-41C7-9A2E-811479421DAB}" type="presParOf" srcId="{54263EFA-EAAE-4FD7-A7D4-5155C444AA65}" destId="{1C1C5FFE-83C7-471E-B9FB-C80E84BEED20}" srcOrd="9" destOrd="0" presId="urn:microsoft.com/office/officeart/2005/8/layout/radial1"/>
    <dgm:cxn modelId="{30D8EB79-D362-41D0-BABE-60AA114FA113}" type="presParOf" srcId="{1C1C5FFE-83C7-471E-B9FB-C80E84BEED20}" destId="{041147CF-D032-4FB9-951C-9AE58E595078}" srcOrd="0" destOrd="0" presId="urn:microsoft.com/office/officeart/2005/8/layout/radial1"/>
    <dgm:cxn modelId="{AB9A7097-8FCF-4D75-BDC8-4318CF66AEEE}" type="presParOf" srcId="{54263EFA-EAAE-4FD7-A7D4-5155C444AA65}" destId="{38F6616A-D529-42DC-B492-B7090ECC9EB2}" srcOrd="10" destOrd="0" presId="urn:microsoft.com/office/officeart/2005/8/layout/radial1"/>
    <dgm:cxn modelId="{63634EE2-E62B-44CB-B6D4-DB927F094973}" type="presParOf" srcId="{54263EFA-EAAE-4FD7-A7D4-5155C444AA65}" destId="{20864067-B4A7-4E2D-9150-E827540AADD8}" srcOrd="11" destOrd="0" presId="urn:microsoft.com/office/officeart/2005/8/layout/radial1"/>
    <dgm:cxn modelId="{4124ACC5-C282-4281-9CE3-44C7590A9A69}" type="presParOf" srcId="{20864067-B4A7-4E2D-9150-E827540AADD8}" destId="{DEBB8471-5DF1-43CB-8EDC-BAC31B432FF1}" srcOrd="0" destOrd="0" presId="urn:microsoft.com/office/officeart/2005/8/layout/radial1"/>
    <dgm:cxn modelId="{1C844CAD-BF0D-4A1B-92C5-C463C2EE054D}" type="presParOf" srcId="{54263EFA-EAAE-4FD7-A7D4-5155C444AA65}" destId="{F557811B-1FAD-4D69-8B50-C677AE249F8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7B2104-DC91-4D91-BA01-90370597C5FA}"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A9D1156-BB13-4332-BE11-6A286F803E4D}">
      <dgm:prSet phldrT="[Text]" custT="1"/>
      <dgm:spPr>
        <a:gradFill flip="none" rotWithShape="1">
          <a:gsLst>
            <a:gs pos="13000">
              <a:srgbClr val="00334C"/>
            </a:gs>
            <a:gs pos="100000">
              <a:schemeClr val="accent1">
                <a:lumMod val="0"/>
                <a:lumOff val="100000"/>
              </a:schemeClr>
            </a:gs>
          </a:gsLst>
          <a:path path="circle">
            <a:fillToRect l="50000" t="-80000" r="50000" b="180000"/>
          </a:path>
          <a:tileRect/>
        </a:gradFill>
        <a:ln w="25400">
          <a:solidFill>
            <a:schemeClr val="bg1">
              <a:lumMod val="95000"/>
            </a:schemeClr>
          </a:solidFill>
        </a:ln>
      </dgm:spPr>
      <dgm:t>
        <a:bodyPr/>
        <a:lstStyle/>
        <a:p>
          <a:r>
            <a:rPr lang="en-US" sz="1400" b="1" dirty="0"/>
            <a:t>Environmental Need</a:t>
          </a:r>
        </a:p>
      </dgm:t>
    </dgm:pt>
    <dgm:pt modelId="{41F7CBC4-A087-4C5C-8C51-8C535587FCDD}" type="parTrans" cxnId="{ADECF123-FB5B-4036-9B31-18E13A7B6E8A}">
      <dgm:prSet/>
      <dgm:spPr/>
      <dgm:t>
        <a:bodyPr/>
        <a:lstStyle/>
        <a:p>
          <a:endParaRPr lang="en-US"/>
        </a:p>
      </dgm:t>
    </dgm:pt>
    <dgm:pt modelId="{9CDD3637-696B-4EF0-84A5-7EADED4CDBD6}" type="sibTrans" cxnId="{ADECF123-FB5B-4036-9B31-18E13A7B6E8A}">
      <dgm:prSet/>
      <dgm:spPr/>
      <dgm:t>
        <a:bodyPr/>
        <a:lstStyle/>
        <a:p>
          <a:endParaRPr lang="en-US"/>
        </a:p>
      </dgm:t>
    </dgm:pt>
    <dgm:pt modelId="{0E10E00E-0B0D-4AFA-A706-FFF58C5C48CE}">
      <dgm:prSet phldrT="[Text]"/>
      <dgm:spPr>
        <a:gradFill flip="none" rotWithShape="1">
          <a:gsLst>
            <a:gs pos="13000">
              <a:srgbClr val="00334C"/>
            </a:gs>
            <a:gs pos="100000">
              <a:schemeClr val="accent1">
                <a:lumMod val="0"/>
                <a:lumOff val="100000"/>
              </a:schemeClr>
            </a:gs>
          </a:gsLst>
          <a:path path="circle">
            <a:fillToRect l="50000" t="-80000" r="50000" b="180000"/>
          </a:path>
          <a:tileRect/>
        </a:gradFill>
        <a:ln w="25400">
          <a:solidFill>
            <a:schemeClr val="bg1">
              <a:lumMod val="95000"/>
            </a:schemeClr>
          </a:solidFill>
        </a:ln>
      </dgm:spPr>
      <dgm:t>
        <a:bodyPr/>
        <a:lstStyle/>
        <a:p>
          <a:pPr>
            <a:lnSpc>
              <a:spcPct val="100000"/>
            </a:lnSpc>
          </a:pPr>
          <a:r>
            <a:rPr lang="en-US" b="1" dirty="0"/>
            <a:t>Project Transition</a:t>
          </a:r>
        </a:p>
      </dgm:t>
    </dgm:pt>
    <dgm:pt modelId="{25D43D08-F567-48D9-AA01-5656B0CE2A9D}" type="parTrans" cxnId="{867C4B3A-8C32-401C-91D6-236C844E1002}">
      <dgm:prSet/>
      <dgm:spPr/>
      <dgm:t>
        <a:bodyPr/>
        <a:lstStyle/>
        <a:p>
          <a:endParaRPr lang="en-US"/>
        </a:p>
      </dgm:t>
    </dgm:pt>
    <dgm:pt modelId="{09BEC7AD-7FB6-4C94-9BA8-33DD1A3003E8}" type="sibTrans" cxnId="{867C4B3A-8C32-401C-91D6-236C844E1002}">
      <dgm:prSet/>
      <dgm:spPr/>
      <dgm:t>
        <a:bodyPr/>
        <a:lstStyle/>
        <a:p>
          <a:endParaRPr lang="en-US"/>
        </a:p>
      </dgm:t>
    </dgm:pt>
    <dgm:pt modelId="{79C6540A-5CF9-4FD8-90DC-5A2D725E6A48}">
      <dgm:prSet phldrT="[Text]"/>
      <dgm:spPr>
        <a:gradFill flip="none" rotWithShape="1">
          <a:gsLst>
            <a:gs pos="13000">
              <a:srgbClr val="00334C"/>
            </a:gs>
            <a:gs pos="100000">
              <a:schemeClr val="accent1">
                <a:lumMod val="0"/>
                <a:lumOff val="100000"/>
              </a:schemeClr>
            </a:gs>
          </a:gsLst>
          <a:path path="circle">
            <a:fillToRect l="50000" t="-80000" r="50000" b="180000"/>
          </a:path>
          <a:tileRect/>
        </a:gradFill>
        <a:ln w="25400">
          <a:solidFill>
            <a:schemeClr val="tx1"/>
          </a:solidFill>
        </a:ln>
      </dgm:spPr>
      <dgm:t>
        <a:bodyPr/>
        <a:lstStyle/>
        <a:p>
          <a:pPr>
            <a:lnSpc>
              <a:spcPct val="100000"/>
            </a:lnSpc>
            <a:spcAft>
              <a:spcPts val="0"/>
            </a:spcAft>
          </a:pPr>
          <a:r>
            <a:rPr lang="en-US" b="1" dirty="0"/>
            <a:t>Product Use/</a:t>
          </a:r>
        </a:p>
        <a:p>
          <a:pPr>
            <a:lnSpc>
              <a:spcPct val="100000"/>
            </a:lnSpc>
            <a:spcAft>
              <a:spcPts val="0"/>
            </a:spcAft>
          </a:pPr>
          <a:r>
            <a:rPr lang="en-US" b="1" dirty="0"/>
            <a:t>Success</a:t>
          </a:r>
        </a:p>
      </dgm:t>
    </dgm:pt>
    <dgm:pt modelId="{59902F6D-1803-4871-BB28-63CAE8C657B9}" type="parTrans" cxnId="{F28D0406-8B29-40F9-850F-1DB24A71354F}">
      <dgm:prSet/>
      <dgm:spPr/>
      <dgm:t>
        <a:bodyPr/>
        <a:lstStyle/>
        <a:p>
          <a:endParaRPr lang="en-US"/>
        </a:p>
      </dgm:t>
    </dgm:pt>
    <dgm:pt modelId="{F25FC769-9D31-4FB1-B886-F83CE57C95D7}" type="sibTrans" cxnId="{F28D0406-8B29-40F9-850F-1DB24A71354F}">
      <dgm:prSet/>
      <dgm:spPr/>
      <dgm:t>
        <a:bodyPr/>
        <a:lstStyle/>
        <a:p>
          <a:endParaRPr lang="en-US"/>
        </a:p>
      </dgm:t>
    </dgm:pt>
    <dgm:pt modelId="{9DDE00F7-DFD7-43C3-A34D-B185289E7A6E}">
      <dgm:prSet phldrT="[Text]"/>
      <dgm:spPr>
        <a:gradFill flip="none" rotWithShape="1">
          <a:gsLst>
            <a:gs pos="13000">
              <a:srgbClr val="00334C"/>
            </a:gs>
            <a:gs pos="100000">
              <a:schemeClr val="accent1">
                <a:lumMod val="0"/>
                <a:lumOff val="100000"/>
              </a:schemeClr>
            </a:gs>
          </a:gsLst>
          <a:path path="circle">
            <a:fillToRect l="50000" t="-80000" r="50000" b="180000"/>
          </a:path>
          <a:tileRect/>
        </a:gradFill>
        <a:ln w="25400">
          <a:solidFill>
            <a:schemeClr val="bg1">
              <a:lumMod val="95000"/>
            </a:schemeClr>
          </a:solidFill>
        </a:ln>
      </dgm:spPr>
      <dgm:t>
        <a:bodyPr/>
        <a:lstStyle/>
        <a:p>
          <a:r>
            <a:rPr lang="en-US" b="1" dirty="0"/>
            <a:t>Proposal Development</a:t>
          </a:r>
        </a:p>
      </dgm:t>
    </dgm:pt>
    <dgm:pt modelId="{C6A8E036-0D37-43ED-B191-AC23894D8380}" type="parTrans" cxnId="{EE7D2ACA-A1AF-40BD-8883-22C6EB37EB80}">
      <dgm:prSet/>
      <dgm:spPr/>
      <dgm:t>
        <a:bodyPr/>
        <a:lstStyle/>
        <a:p>
          <a:endParaRPr lang="en-US"/>
        </a:p>
      </dgm:t>
    </dgm:pt>
    <dgm:pt modelId="{87C813EE-8215-4798-8164-44FAFDE43434}" type="sibTrans" cxnId="{EE7D2ACA-A1AF-40BD-8883-22C6EB37EB80}">
      <dgm:prSet/>
      <dgm:spPr/>
      <dgm:t>
        <a:bodyPr/>
        <a:lstStyle/>
        <a:p>
          <a:endParaRPr lang="en-US"/>
        </a:p>
      </dgm:t>
    </dgm:pt>
    <dgm:pt modelId="{F7CCB413-3E90-4204-AAB0-616F63021A3C}">
      <dgm:prSet phldrT="[Text]"/>
      <dgm:spPr>
        <a:gradFill flip="none" rotWithShape="1">
          <a:gsLst>
            <a:gs pos="13000">
              <a:srgbClr val="00334C"/>
            </a:gs>
            <a:gs pos="100000">
              <a:schemeClr val="accent1">
                <a:lumMod val="0"/>
                <a:lumOff val="100000"/>
              </a:schemeClr>
            </a:gs>
          </a:gsLst>
          <a:path path="circle">
            <a:fillToRect l="50000" t="-80000" r="50000" b="180000"/>
          </a:path>
          <a:tileRect/>
        </a:gradFill>
        <a:ln w="25400">
          <a:solidFill>
            <a:schemeClr val="bg1">
              <a:lumMod val="95000"/>
            </a:schemeClr>
          </a:solidFill>
        </a:ln>
      </dgm:spPr>
      <dgm:t>
        <a:bodyPr/>
        <a:lstStyle/>
        <a:p>
          <a:r>
            <a:rPr lang="en-US" b="1" dirty="0"/>
            <a:t>Team Formation</a:t>
          </a:r>
        </a:p>
      </dgm:t>
    </dgm:pt>
    <dgm:pt modelId="{8D98528C-445F-45CE-A98C-6812C5357EFD}" type="parTrans" cxnId="{32C6020C-00C6-44A9-8629-72AC22B74D23}">
      <dgm:prSet/>
      <dgm:spPr/>
      <dgm:t>
        <a:bodyPr/>
        <a:lstStyle/>
        <a:p>
          <a:endParaRPr lang="en-US"/>
        </a:p>
      </dgm:t>
    </dgm:pt>
    <dgm:pt modelId="{380C5039-9F3D-4CBA-90C1-7CF756651173}" type="sibTrans" cxnId="{32C6020C-00C6-44A9-8629-72AC22B74D23}">
      <dgm:prSet/>
      <dgm:spPr/>
      <dgm:t>
        <a:bodyPr/>
        <a:lstStyle/>
        <a:p>
          <a:endParaRPr lang="en-US"/>
        </a:p>
      </dgm:t>
    </dgm:pt>
    <dgm:pt modelId="{0995A9ED-6EE7-4154-B662-C846C57FF92B}">
      <dgm:prSet phldrT="[Text]"/>
      <dgm:spPr>
        <a:gradFill flip="none" rotWithShape="1">
          <a:gsLst>
            <a:gs pos="13000">
              <a:srgbClr val="00334C"/>
            </a:gs>
            <a:gs pos="100000">
              <a:schemeClr val="accent1">
                <a:lumMod val="0"/>
                <a:lumOff val="100000"/>
              </a:schemeClr>
            </a:gs>
          </a:gsLst>
          <a:path path="circle">
            <a:fillToRect l="50000" t="-80000" r="50000" b="180000"/>
          </a:path>
          <a:tileRect/>
        </a:gradFill>
        <a:ln w="25400">
          <a:solidFill>
            <a:schemeClr val="bg1">
              <a:lumMod val="95000"/>
            </a:schemeClr>
          </a:solidFill>
        </a:ln>
      </dgm:spPr>
      <dgm:t>
        <a:bodyPr/>
        <a:lstStyle/>
        <a:p>
          <a:r>
            <a:rPr lang="en-US" b="1" dirty="0"/>
            <a:t>Product Development</a:t>
          </a:r>
        </a:p>
      </dgm:t>
    </dgm:pt>
    <dgm:pt modelId="{0BA4CB2A-5A3F-4698-952E-9553A57B06A8}" type="parTrans" cxnId="{9B3B51CF-AF94-4FCB-860C-0AE3247B5C63}">
      <dgm:prSet/>
      <dgm:spPr/>
      <dgm:t>
        <a:bodyPr/>
        <a:lstStyle/>
        <a:p>
          <a:endParaRPr lang="en-US"/>
        </a:p>
      </dgm:t>
    </dgm:pt>
    <dgm:pt modelId="{64FDFFCB-1518-4866-BABE-6650994070DD}" type="sibTrans" cxnId="{9B3B51CF-AF94-4FCB-860C-0AE3247B5C63}">
      <dgm:prSet/>
      <dgm:spPr/>
      <dgm:t>
        <a:bodyPr/>
        <a:lstStyle/>
        <a:p>
          <a:endParaRPr lang="en-US"/>
        </a:p>
      </dgm:t>
    </dgm:pt>
    <dgm:pt modelId="{34092B20-5F2A-48F1-B487-9B56566EFAA6}" type="pres">
      <dgm:prSet presAssocID="{447B2104-DC91-4D91-BA01-90370597C5FA}" presName="Name0" presStyleCnt="0">
        <dgm:presLayoutVars>
          <dgm:chMax val="11"/>
          <dgm:chPref val="11"/>
          <dgm:dir/>
          <dgm:resizeHandles/>
        </dgm:presLayoutVars>
      </dgm:prSet>
      <dgm:spPr/>
    </dgm:pt>
    <dgm:pt modelId="{2C39FD79-57C1-46B4-8A18-F664665CF871}" type="pres">
      <dgm:prSet presAssocID="{79C6540A-5CF9-4FD8-90DC-5A2D725E6A48}" presName="Accent6" presStyleCnt="0"/>
      <dgm:spPr/>
    </dgm:pt>
    <dgm:pt modelId="{B1CC3329-ECC8-4ABC-A9A3-FC210D9E587A}" type="pres">
      <dgm:prSet presAssocID="{79C6540A-5CF9-4FD8-90DC-5A2D725E6A48}" presName="Accent" presStyleLbl="node1" presStyleIdx="0" presStyleCnt="6"/>
      <dgm:spPr>
        <a:solidFill>
          <a:srgbClr val="00334C"/>
        </a:solidFill>
        <a:ln>
          <a:solidFill>
            <a:schemeClr val="tx1"/>
          </a:solidFill>
        </a:ln>
      </dgm:spPr>
    </dgm:pt>
    <dgm:pt modelId="{EA12D96D-A687-4E15-906B-053E887ACA1E}" type="pres">
      <dgm:prSet presAssocID="{79C6540A-5CF9-4FD8-90DC-5A2D725E6A48}" presName="ParentBackground6" presStyleCnt="0"/>
      <dgm:spPr/>
    </dgm:pt>
    <dgm:pt modelId="{C1BA4504-AEAC-4BF1-9054-6D3A4920EF46}" type="pres">
      <dgm:prSet presAssocID="{79C6540A-5CF9-4FD8-90DC-5A2D725E6A48}" presName="ParentBackground" presStyleLbl="fgAcc1" presStyleIdx="0" presStyleCnt="6"/>
      <dgm:spPr/>
    </dgm:pt>
    <dgm:pt modelId="{090BBADF-D8A7-4123-A06F-02D87FBF1074}" type="pres">
      <dgm:prSet presAssocID="{79C6540A-5CF9-4FD8-90DC-5A2D725E6A48}" presName="Parent6" presStyleLbl="revTx" presStyleIdx="0" presStyleCnt="0">
        <dgm:presLayoutVars>
          <dgm:chMax val="1"/>
          <dgm:chPref val="1"/>
          <dgm:bulletEnabled val="1"/>
        </dgm:presLayoutVars>
      </dgm:prSet>
      <dgm:spPr/>
    </dgm:pt>
    <dgm:pt modelId="{B4EBC113-772F-4271-9FAB-882DBCB722B5}" type="pres">
      <dgm:prSet presAssocID="{0E10E00E-0B0D-4AFA-A706-FFF58C5C48CE}" presName="Accent5" presStyleCnt="0"/>
      <dgm:spPr/>
    </dgm:pt>
    <dgm:pt modelId="{509229C2-5C6C-46D5-9787-ABE95C977552}" type="pres">
      <dgm:prSet presAssocID="{0E10E00E-0B0D-4AFA-A706-FFF58C5C48CE}" presName="Accent" presStyleLbl="node1" presStyleIdx="1" presStyleCnt="6"/>
      <dgm:spPr>
        <a:solidFill>
          <a:srgbClr val="00334C"/>
        </a:solidFill>
        <a:ln>
          <a:solidFill>
            <a:schemeClr val="tx1"/>
          </a:solidFill>
        </a:ln>
      </dgm:spPr>
    </dgm:pt>
    <dgm:pt modelId="{02BD8CA9-7A97-48CA-962E-2326F998270E}" type="pres">
      <dgm:prSet presAssocID="{0E10E00E-0B0D-4AFA-A706-FFF58C5C48CE}" presName="ParentBackground5" presStyleCnt="0"/>
      <dgm:spPr/>
    </dgm:pt>
    <dgm:pt modelId="{A4336419-EF4E-4114-9610-93B988D10451}" type="pres">
      <dgm:prSet presAssocID="{0E10E00E-0B0D-4AFA-A706-FFF58C5C48CE}" presName="ParentBackground" presStyleLbl="fgAcc1" presStyleIdx="1" presStyleCnt="6"/>
      <dgm:spPr/>
    </dgm:pt>
    <dgm:pt modelId="{5F9E25FF-5D1D-47FC-B8BA-ABDD0F20B80A}" type="pres">
      <dgm:prSet presAssocID="{0E10E00E-0B0D-4AFA-A706-FFF58C5C48CE}" presName="Parent5" presStyleLbl="revTx" presStyleIdx="0" presStyleCnt="0">
        <dgm:presLayoutVars>
          <dgm:chMax val="1"/>
          <dgm:chPref val="1"/>
          <dgm:bulletEnabled val="1"/>
        </dgm:presLayoutVars>
      </dgm:prSet>
      <dgm:spPr/>
    </dgm:pt>
    <dgm:pt modelId="{D8E3C1C9-D621-409D-A427-AF5AED3B562F}" type="pres">
      <dgm:prSet presAssocID="{0995A9ED-6EE7-4154-B662-C846C57FF92B}" presName="Accent4" presStyleCnt="0"/>
      <dgm:spPr/>
    </dgm:pt>
    <dgm:pt modelId="{CF65C487-DEF5-4516-BC66-36FFC5006401}" type="pres">
      <dgm:prSet presAssocID="{0995A9ED-6EE7-4154-B662-C846C57FF92B}" presName="Accent" presStyleLbl="node1" presStyleIdx="2" presStyleCnt="6" custLinFactNeighborX="1738" custLinFactNeighborY="-419"/>
      <dgm:spPr>
        <a:solidFill>
          <a:srgbClr val="00334C"/>
        </a:solidFill>
        <a:ln>
          <a:solidFill>
            <a:schemeClr val="tx1"/>
          </a:solidFill>
        </a:ln>
      </dgm:spPr>
    </dgm:pt>
    <dgm:pt modelId="{5959DBCE-1EA9-40E4-9A3B-09C59A1F3EA4}" type="pres">
      <dgm:prSet presAssocID="{0995A9ED-6EE7-4154-B662-C846C57FF92B}" presName="ParentBackground4" presStyleCnt="0"/>
      <dgm:spPr/>
    </dgm:pt>
    <dgm:pt modelId="{E6E671BE-400D-4900-8523-6F5D4B8E8F9F}" type="pres">
      <dgm:prSet presAssocID="{0995A9ED-6EE7-4154-B662-C846C57FF92B}" presName="ParentBackground" presStyleLbl="fgAcc1" presStyleIdx="2" presStyleCnt="6" custLinFactNeighborX="2331" custLinFactNeighborY="-777"/>
      <dgm:spPr/>
    </dgm:pt>
    <dgm:pt modelId="{C2B643B9-FA37-425A-A07C-32590AB92567}" type="pres">
      <dgm:prSet presAssocID="{0995A9ED-6EE7-4154-B662-C846C57FF92B}" presName="Parent4" presStyleLbl="revTx" presStyleIdx="0" presStyleCnt="0">
        <dgm:presLayoutVars>
          <dgm:chMax val="1"/>
          <dgm:chPref val="1"/>
          <dgm:bulletEnabled val="1"/>
        </dgm:presLayoutVars>
      </dgm:prSet>
      <dgm:spPr/>
    </dgm:pt>
    <dgm:pt modelId="{59D48D04-A4A6-4FDE-AAC9-0EDA5F504118}" type="pres">
      <dgm:prSet presAssocID="{F7CCB413-3E90-4204-AAB0-616F63021A3C}" presName="Accent3" presStyleCnt="0"/>
      <dgm:spPr/>
    </dgm:pt>
    <dgm:pt modelId="{0089D914-3A2C-403D-992C-FFDB66BE345C}" type="pres">
      <dgm:prSet presAssocID="{F7CCB413-3E90-4204-AAB0-616F63021A3C}" presName="Accent" presStyleLbl="node1" presStyleIdx="3" presStyleCnt="6"/>
      <dgm:spPr>
        <a:solidFill>
          <a:srgbClr val="00334C"/>
        </a:solidFill>
        <a:ln>
          <a:solidFill>
            <a:schemeClr val="tx1"/>
          </a:solidFill>
        </a:ln>
      </dgm:spPr>
    </dgm:pt>
    <dgm:pt modelId="{9FF6FF07-DAA4-4090-8E9E-9F7396D6C17B}" type="pres">
      <dgm:prSet presAssocID="{F7CCB413-3E90-4204-AAB0-616F63021A3C}" presName="ParentBackground3" presStyleCnt="0"/>
      <dgm:spPr/>
    </dgm:pt>
    <dgm:pt modelId="{B454B7C3-081F-4A0C-81CB-8BDB29502564}" type="pres">
      <dgm:prSet presAssocID="{F7CCB413-3E90-4204-AAB0-616F63021A3C}" presName="ParentBackground" presStyleLbl="fgAcc1" presStyleIdx="3" presStyleCnt="6"/>
      <dgm:spPr/>
    </dgm:pt>
    <dgm:pt modelId="{31225281-075F-4D2A-B8C4-368B88F3C485}" type="pres">
      <dgm:prSet presAssocID="{F7CCB413-3E90-4204-AAB0-616F63021A3C}" presName="Parent3" presStyleLbl="revTx" presStyleIdx="0" presStyleCnt="0">
        <dgm:presLayoutVars>
          <dgm:chMax val="1"/>
          <dgm:chPref val="1"/>
          <dgm:bulletEnabled val="1"/>
        </dgm:presLayoutVars>
      </dgm:prSet>
      <dgm:spPr/>
    </dgm:pt>
    <dgm:pt modelId="{FB1FDD1C-02C5-4651-A1F0-2471F71C5553}" type="pres">
      <dgm:prSet presAssocID="{9DDE00F7-DFD7-43C3-A34D-B185289E7A6E}" presName="Accent2" presStyleCnt="0"/>
      <dgm:spPr/>
    </dgm:pt>
    <dgm:pt modelId="{24EA8EA3-3D34-41E2-AEDF-976A1B0A8CE5}" type="pres">
      <dgm:prSet presAssocID="{9DDE00F7-DFD7-43C3-A34D-B185289E7A6E}" presName="Accent" presStyleLbl="node1" presStyleIdx="4" presStyleCnt="6"/>
      <dgm:spPr>
        <a:solidFill>
          <a:srgbClr val="00334C"/>
        </a:solidFill>
        <a:ln>
          <a:solidFill>
            <a:schemeClr val="tx1"/>
          </a:solidFill>
        </a:ln>
      </dgm:spPr>
    </dgm:pt>
    <dgm:pt modelId="{730D9DC0-C775-4E01-9E78-4A2305375ECF}" type="pres">
      <dgm:prSet presAssocID="{9DDE00F7-DFD7-43C3-A34D-B185289E7A6E}" presName="ParentBackground2" presStyleCnt="0"/>
      <dgm:spPr/>
    </dgm:pt>
    <dgm:pt modelId="{C8719BA8-7A08-435B-AD9E-AD28D9D47C45}" type="pres">
      <dgm:prSet presAssocID="{9DDE00F7-DFD7-43C3-A34D-B185289E7A6E}" presName="ParentBackground" presStyleLbl="fgAcc1" presStyleIdx="4" presStyleCnt="6"/>
      <dgm:spPr/>
    </dgm:pt>
    <dgm:pt modelId="{B7038384-436E-4FF9-9E2F-AA60D034F7B7}" type="pres">
      <dgm:prSet presAssocID="{9DDE00F7-DFD7-43C3-A34D-B185289E7A6E}" presName="Parent2" presStyleLbl="revTx" presStyleIdx="0" presStyleCnt="0">
        <dgm:presLayoutVars>
          <dgm:chMax val="1"/>
          <dgm:chPref val="1"/>
          <dgm:bulletEnabled val="1"/>
        </dgm:presLayoutVars>
      </dgm:prSet>
      <dgm:spPr/>
    </dgm:pt>
    <dgm:pt modelId="{E64C0B6F-1E8F-4C71-A95F-F91460610D3C}" type="pres">
      <dgm:prSet presAssocID="{AA9D1156-BB13-4332-BE11-6A286F803E4D}" presName="Accent1" presStyleCnt="0"/>
      <dgm:spPr/>
    </dgm:pt>
    <dgm:pt modelId="{0E655FAC-AEB8-4DF5-8C1A-7535EDA2F2D9}" type="pres">
      <dgm:prSet presAssocID="{AA9D1156-BB13-4332-BE11-6A286F803E4D}" presName="Accent" presStyleLbl="node1" presStyleIdx="5" presStyleCnt="6"/>
      <dgm:spPr>
        <a:solidFill>
          <a:srgbClr val="00334C"/>
        </a:solidFill>
        <a:ln>
          <a:solidFill>
            <a:schemeClr val="tx1"/>
          </a:solidFill>
        </a:ln>
      </dgm:spPr>
    </dgm:pt>
    <dgm:pt modelId="{364199B4-4FA5-4305-BB62-E3C62CC92129}" type="pres">
      <dgm:prSet presAssocID="{AA9D1156-BB13-4332-BE11-6A286F803E4D}" presName="ParentBackground1" presStyleCnt="0"/>
      <dgm:spPr/>
    </dgm:pt>
    <dgm:pt modelId="{1E606F03-6759-41DF-B264-DC99EB555DA0}" type="pres">
      <dgm:prSet presAssocID="{AA9D1156-BB13-4332-BE11-6A286F803E4D}" presName="ParentBackground" presStyleLbl="fgAcc1" presStyleIdx="5" presStyleCnt="6"/>
      <dgm:spPr/>
    </dgm:pt>
    <dgm:pt modelId="{00FB27DF-556E-4229-B75D-ED9BCCCA8696}" type="pres">
      <dgm:prSet presAssocID="{AA9D1156-BB13-4332-BE11-6A286F803E4D}" presName="Parent1" presStyleLbl="revTx" presStyleIdx="0" presStyleCnt="0">
        <dgm:presLayoutVars>
          <dgm:chMax val="1"/>
          <dgm:chPref val="1"/>
          <dgm:bulletEnabled val="1"/>
        </dgm:presLayoutVars>
      </dgm:prSet>
      <dgm:spPr/>
    </dgm:pt>
  </dgm:ptLst>
  <dgm:cxnLst>
    <dgm:cxn modelId="{F28D0406-8B29-40F9-850F-1DB24A71354F}" srcId="{447B2104-DC91-4D91-BA01-90370597C5FA}" destId="{79C6540A-5CF9-4FD8-90DC-5A2D725E6A48}" srcOrd="5" destOrd="0" parTransId="{59902F6D-1803-4871-BB28-63CAE8C657B9}" sibTransId="{F25FC769-9D31-4FB1-B886-F83CE57C95D7}"/>
    <dgm:cxn modelId="{32C6020C-00C6-44A9-8629-72AC22B74D23}" srcId="{447B2104-DC91-4D91-BA01-90370597C5FA}" destId="{F7CCB413-3E90-4204-AAB0-616F63021A3C}" srcOrd="2" destOrd="0" parTransId="{8D98528C-445F-45CE-A98C-6812C5357EFD}" sibTransId="{380C5039-9F3D-4CBA-90C1-7CF756651173}"/>
    <dgm:cxn modelId="{ADECF123-FB5B-4036-9B31-18E13A7B6E8A}" srcId="{447B2104-DC91-4D91-BA01-90370597C5FA}" destId="{AA9D1156-BB13-4332-BE11-6A286F803E4D}" srcOrd="0" destOrd="0" parTransId="{41F7CBC4-A087-4C5C-8C51-8C535587FCDD}" sibTransId="{9CDD3637-696B-4EF0-84A5-7EADED4CDBD6}"/>
    <dgm:cxn modelId="{1124BE25-83A8-4302-8499-5296C85FDFED}" type="presOf" srcId="{AA9D1156-BB13-4332-BE11-6A286F803E4D}" destId="{00FB27DF-556E-4229-B75D-ED9BCCCA8696}" srcOrd="1" destOrd="0" presId="urn:microsoft.com/office/officeart/2011/layout/CircleProcess"/>
    <dgm:cxn modelId="{867C4B3A-8C32-401C-91D6-236C844E1002}" srcId="{447B2104-DC91-4D91-BA01-90370597C5FA}" destId="{0E10E00E-0B0D-4AFA-A706-FFF58C5C48CE}" srcOrd="4" destOrd="0" parTransId="{25D43D08-F567-48D9-AA01-5656B0CE2A9D}" sibTransId="{09BEC7AD-7FB6-4C94-9BA8-33DD1A3003E8}"/>
    <dgm:cxn modelId="{5158C476-D4A2-47FF-B798-26467B92CFF1}" type="presOf" srcId="{9DDE00F7-DFD7-43C3-A34D-B185289E7A6E}" destId="{C8719BA8-7A08-435B-AD9E-AD28D9D47C45}" srcOrd="0" destOrd="0" presId="urn:microsoft.com/office/officeart/2011/layout/CircleProcess"/>
    <dgm:cxn modelId="{0C774C59-CDCB-4B88-AE97-C6889ACE53FD}" type="presOf" srcId="{F7CCB413-3E90-4204-AAB0-616F63021A3C}" destId="{B454B7C3-081F-4A0C-81CB-8BDB29502564}" srcOrd="0" destOrd="0" presId="urn:microsoft.com/office/officeart/2011/layout/CircleProcess"/>
    <dgm:cxn modelId="{2756E296-399D-42DA-B06A-074A9B42522F}" type="presOf" srcId="{447B2104-DC91-4D91-BA01-90370597C5FA}" destId="{34092B20-5F2A-48F1-B487-9B56566EFAA6}" srcOrd="0" destOrd="0" presId="urn:microsoft.com/office/officeart/2011/layout/CircleProcess"/>
    <dgm:cxn modelId="{723DAD97-B1C8-4D72-81CD-1DBA01525286}" type="presOf" srcId="{AA9D1156-BB13-4332-BE11-6A286F803E4D}" destId="{1E606F03-6759-41DF-B264-DC99EB555DA0}" srcOrd="0" destOrd="0" presId="urn:microsoft.com/office/officeart/2011/layout/CircleProcess"/>
    <dgm:cxn modelId="{FBB0DF97-447D-4881-B70F-174A3B37467E}" type="presOf" srcId="{0E10E00E-0B0D-4AFA-A706-FFF58C5C48CE}" destId="{A4336419-EF4E-4114-9610-93B988D10451}" srcOrd="0" destOrd="0" presId="urn:microsoft.com/office/officeart/2011/layout/CircleProcess"/>
    <dgm:cxn modelId="{A40FC89E-99D6-40F5-B5B9-A5F85561E862}" type="presOf" srcId="{79C6540A-5CF9-4FD8-90DC-5A2D725E6A48}" destId="{C1BA4504-AEAC-4BF1-9054-6D3A4920EF46}" srcOrd="0" destOrd="0" presId="urn:microsoft.com/office/officeart/2011/layout/CircleProcess"/>
    <dgm:cxn modelId="{C01032A8-58D1-4F78-8890-27114DF836CB}" type="presOf" srcId="{0E10E00E-0B0D-4AFA-A706-FFF58C5C48CE}" destId="{5F9E25FF-5D1D-47FC-B8BA-ABDD0F20B80A}" srcOrd="1" destOrd="0" presId="urn:microsoft.com/office/officeart/2011/layout/CircleProcess"/>
    <dgm:cxn modelId="{017E73AE-E35D-4145-9A29-7F586D019EC1}" type="presOf" srcId="{0995A9ED-6EE7-4154-B662-C846C57FF92B}" destId="{E6E671BE-400D-4900-8523-6F5D4B8E8F9F}" srcOrd="0" destOrd="0" presId="urn:microsoft.com/office/officeart/2011/layout/CircleProcess"/>
    <dgm:cxn modelId="{6918E3BE-D894-4667-A9EA-505096969271}" type="presOf" srcId="{79C6540A-5CF9-4FD8-90DC-5A2D725E6A48}" destId="{090BBADF-D8A7-4123-A06F-02D87FBF1074}" srcOrd="1" destOrd="0" presId="urn:microsoft.com/office/officeart/2011/layout/CircleProcess"/>
    <dgm:cxn modelId="{9EB2EEC7-24A0-440A-99B5-099DDA9261BC}" type="presOf" srcId="{0995A9ED-6EE7-4154-B662-C846C57FF92B}" destId="{C2B643B9-FA37-425A-A07C-32590AB92567}" srcOrd="1" destOrd="0" presId="urn:microsoft.com/office/officeart/2011/layout/CircleProcess"/>
    <dgm:cxn modelId="{EE7D2ACA-A1AF-40BD-8883-22C6EB37EB80}" srcId="{447B2104-DC91-4D91-BA01-90370597C5FA}" destId="{9DDE00F7-DFD7-43C3-A34D-B185289E7A6E}" srcOrd="1" destOrd="0" parTransId="{C6A8E036-0D37-43ED-B191-AC23894D8380}" sibTransId="{87C813EE-8215-4798-8164-44FAFDE43434}"/>
    <dgm:cxn modelId="{9B3B51CF-AF94-4FCB-860C-0AE3247B5C63}" srcId="{447B2104-DC91-4D91-BA01-90370597C5FA}" destId="{0995A9ED-6EE7-4154-B662-C846C57FF92B}" srcOrd="3" destOrd="0" parTransId="{0BA4CB2A-5A3F-4698-952E-9553A57B06A8}" sibTransId="{64FDFFCB-1518-4866-BABE-6650994070DD}"/>
    <dgm:cxn modelId="{989E53DA-3FAC-4D90-9999-DD1741C08A87}" type="presOf" srcId="{9DDE00F7-DFD7-43C3-A34D-B185289E7A6E}" destId="{B7038384-436E-4FF9-9E2F-AA60D034F7B7}" srcOrd="1" destOrd="0" presId="urn:microsoft.com/office/officeart/2011/layout/CircleProcess"/>
    <dgm:cxn modelId="{952317F8-9695-4FD2-8982-31E14F932766}" type="presOf" srcId="{F7CCB413-3E90-4204-AAB0-616F63021A3C}" destId="{31225281-075F-4D2A-B8C4-368B88F3C485}" srcOrd="1" destOrd="0" presId="urn:microsoft.com/office/officeart/2011/layout/CircleProcess"/>
    <dgm:cxn modelId="{A0CA7446-952B-4ACF-9E54-FB8438A73F7A}" type="presParOf" srcId="{34092B20-5F2A-48F1-B487-9B56566EFAA6}" destId="{2C39FD79-57C1-46B4-8A18-F664665CF871}" srcOrd="0" destOrd="0" presId="urn:microsoft.com/office/officeart/2011/layout/CircleProcess"/>
    <dgm:cxn modelId="{F140244A-3EDE-4E6D-926D-E8188B5F8076}" type="presParOf" srcId="{2C39FD79-57C1-46B4-8A18-F664665CF871}" destId="{B1CC3329-ECC8-4ABC-A9A3-FC210D9E587A}" srcOrd="0" destOrd="0" presId="urn:microsoft.com/office/officeart/2011/layout/CircleProcess"/>
    <dgm:cxn modelId="{C7284758-76DA-42D7-93B1-D9446AEE37BA}" type="presParOf" srcId="{34092B20-5F2A-48F1-B487-9B56566EFAA6}" destId="{EA12D96D-A687-4E15-906B-053E887ACA1E}" srcOrd="1" destOrd="0" presId="urn:microsoft.com/office/officeart/2011/layout/CircleProcess"/>
    <dgm:cxn modelId="{EBDE3F20-9F6E-4E41-A138-2B3F90241E47}" type="presParOf" srcId="{EA12D96D-A687-4E15-906B-053E887ACA1E}" destId="{C1BA4504-AEAC-4BF1-9054-6D3A4920EF46}" srcOrd="0" destOrd="0" presId="urn:microsoft.com/office/officeart/2011/layout/CircleProcess"/>
    <dgm:cxn modelId="{FEC95844-F782-43D1-A84B-FEACAB02E62E}" type="presParOf" srcId="{34092B20-5F2A-48F1-B487-9B56566EFAA6}" destId="{090BBADF-D8A7-4123-A06F-02D87FBF1074}" srcOrd="2" destOrd="0" presId="urn:microsoft.com/office/officeart/2011/layout/CircleProcess"/>
    <dgm:cxn modelId="{3A09133A-7734-417E-8681-A4ABE6E87017}" type="presParOf" srcId="{34092B20-5F2A-48F1-B487-9B56566EFAA6}" destId="{B4EBC113-772F-4271-9FAB-882DBCB722B5}" srcOrd="3" destOrd="0" presId="urn:microsoft.com/office/officeart/2011/layout/CircleProcess"/>
    <dgm:cxn modelId="{A1725DC8-6611-4308-98C4-7BFEA510834E}" type="presParOf" srcId="{B4EBC113-772F-4271-9FAB-882DBCB722B5}" destId="{509229C2-5C6C-46D5-9787-ABE95C977552}" srcOrd="0" destOrd="0" presId="urn:microsoft.com/office/officeart/2011/layout/CircleProcess"/>
    <dgm:cxn modelId="{6077568E-4121-439A-B145-36CFAD06CE37}" type="presParOf" srcId="{34092B20-5F2A-48F1-B487-9B56566EFAA6}" destId="{02BD8CA9-7A97-48CA-962E-2326F998270E}" srcOrd="4" destOrd="0" presId="urn:microsoft.com/office/officeart/2011/layout/CircleProcess"/>
    <dgm:cxn modelId="{6C844552-9995-471A-8064-7F8BFC2EBBFD}" type="presParOf" srcId="{02BD8CA9-7A97-48CA-962E-2326F998270E}" destId="{A4336419-EF4E-4114-9610-93B988D10451}" srcOrd="0" destOrd="0" presId="urn:microsoft.com/office/officeart/2011/layout/CircleProcess"/>
    <dgm:cxn modelId="{3FCC63DD-ABC0-45FB-BC51-F10C33079C48}" type="presParOf" srcId="{34092B20-5F2A-48F1-B487-9B56566EFAA6}" destId="{5F9E25FF-5D1D-47FC-B8BA-ABDD0F20B80A}" srcOrd="5" destOrd="0" presId="urn:microsoft.com/office/officeart/2011/layout/CircleProcess"/>
    <dgm:cxn modelId="{304F4A47-CAE3-496F-9AE8-3DD5D6652688}" type="presParOf" srcId="{34092B20-5F2A-48F1-B487-9B56566EFAA6}" destId="{D8E3C1C9-D621-409D-A427-AF5AED3B562F}" srcOrd="6" destOrd="0" presId="urn:microsoft.com/office/officeart/2011/layout/CircleProcess"/>
    <dgm:cxn modelId="{23440235-1F0B-4CC6-BFE3-725EE2190A20}" type="presParOf" srcId="{D8E3C1C9-D621-409D-A427-AF5AED3B562F}" destId="{CF65C487-DEF5-4516-BC66-36FFC5006401}" srcOrd="0" destOrd="0" presId="urn:microsoft.com/office/officeart/2011/layout/CircleProcess"/>
    <dgm:cxn modelId="{0E853F4B-F3E8-4C67-B64E-2BBBDF157AE5}" type="presParOf" srcId="{34092B20-5F2A-48F1-B487-9B56566EFAA6}" destId="{5959DBCE-1EA9-40E4-9A3B-09C59A1F3EA4}" srcOrd="7" destOrd="0" presId="urn:microsoft.com/office/officeart/2011/layout/CircleProcess"/>
    <dgm:cxn modelId="{9D6635ED-1279-4B5E-8C0D-D086CAA41A39}" type="presParOf" srcId="{5959DBCE-1EA9-40E4-9A3B-09C59A1F3EA4}" destId="{E6E671BE-400D-4900-8523-6F5D4B8E8F9F}" srcOrd="0" destOrd="0" presId="urn:microsoft.com/office/officeart/2011/layout/CircleProcess"/>
    <dgm:cxn modelId="{BE91774E-C1DB-4408-B3A9-CE317285D613}" type="presParOf" srcId="{34092B20-5F2A-48F1-B487-9B56566EFAA6}" destId="{C2B643B9-FA37-425A-A07C-32590AB92567}" srcOrd="8" destOrd="0" presId="urn:microsoft.com/office/officeart/2011/layout/CircleProcess"/>
    <dgm:cxn modelId="{B1A87012-4BB9-4FA7-9F8D-D845700D9A18}" type="presParOf" srcId="{34092B20-5F2A-48F1-B487-9B56566EFAA6}" destId="{59D48D04-A4A6-4FDE-AAC9-0EDA5F504118}" srcOrd="9" destOrd="0" presId="urn:microsoft.com/office/officeart/2011/layout/CircleProcess"/>
    <dgm:cxn modelId="{18FC3A9C-5A24-42DD-A6E5-57BA67ED392C}" type="presParOf" srcId="{59D48D04-A4A6-4FDE-AAC9-0EDA5F504118}" destId="{0089D914-3A2C-403D-992C-FFDB66BE345C}" srcOrd="0" destOrd="0" presId="urn:microsoft.com/office/officeart/2011/layout/CircleProcess"/>
    <dgm:cxn modelId="{FC9331C0-828C-46A8-A183-DD6867052E66}" type="presParOf" srcId="{34092B20-5F2A-48F1-B487-9B56566EFAA6}" destId="{9FF6FF07-DAA4-4090-8E9E-9F7396D6C17B}" srcOrd="10" destOrd="0" presId="urn:microsoft.com/office/officeart/2011/layout/CircleProcess"/>
    <dgm:cxn modelId="{318A6675-500A-4B52-84EB-532FC092A76D}" type="presParOf" srcId="{9FF6FF07-DAA4-4090-8E9E-9F7396D6C17B}" destId="{B454B7C3-081F-4A0C-81CB-8BDB29502564}" srcOrd="0" destOrd="0" presId="urn:microsoft.com/office/officeart/2011/layout/CircleProcess"/>
    <dgm:cxn modelId="{ECD11AE5-C9D2-4C95-ADB2-55299A80ED0C}" type="presParOf" srcId="{34092B20-5F2A-48F1-B487-9B56566EFAA6}" destId="{31225281-075F-4D2A-B8C4-368B88F3C485}" srcOrd="11" destOrd="0" presId="urn:microsoft.com/office/officeart/2011/layout/CircleProcess"/>
    <dgm:cxn modelId="{D1536786-89F1-4152-96CF-643F034CC470}" type="presParOf" srcId="{34092B20-5F2A-48F1-B487-9B56566EFAA6}" destId="{FB1FDD1C-02C5-4651-A1F0-2471F71C5553}" srcOrd="12" destOrd="0" presId="urn:microsoft.com/office/officeart/2011/layout/CircleProcess"/>
    <dgm:cxn modelId="{5EB25FE7-844A-4167-A174-0F0F84D2EF70}" type="presParOf" srcId="{FB1FDD1C-02C5-4651-A1F0-2471F71C5553}" destId="{24EA8EA3-3D34-41E2-AEDF-976A1B0A8CE5}" srcOrd="0" destOrd="0" presId="urn:microsoft.com/office/officeart/2011/layout/CircleProcess"/>
    <dgm:cxn modelId="{F78AE07B-7231-41B5-97C5-1E73E6355C93}" type="presParOf" srcId="{34092B20-5F2A-48F1-B487-9B56566EFAA6}" destId="{730D9DC0-C775-4E01-9E78-4A2305375ECF}" srcOrd="13" destOrd="0" presId="urn:microsoft.com/office/officeart/2011/layout/CircleProcess"/>
    <dgm:cxn modelId="{42F0BBA4-C5C1-4D95-94CA-37F3ACEF26CF}" type="presParOf" srcId="{730D9DC0-C775-4E01-9E78-4A2305375ECF}" destId="{C8719BA8-7A08-435B-AD9E-AD28D9D47C45}" srcOrd="0" destOrd="0" presId="urn:microsoft.com/office/officeart/2011/layout/CircleProcess"/>
    <dgm:cxn modelId="{15534ABD-DE4E-443F-A90E-CB896FB0C223}" type="presParOf" srcId="{34092B20-5F2A-48F1-B487-9B56566EFAA6}" destId="{B7038384-436E-4FF9-9E2F-AA60D034F7B7}" srcOrd="14" destOrd="0" presId="urn:microsoft.com/office/officeart/2011/layout/CircleProcess"/>
    <dgm:cxn modelId="{A4D146CE-5205-45CE-B8CB-46235DADD3B7}" type="presParOf" srcId="{34092B20-5F2A-48F1-B487-9B56566EFAA6}" destId="{E64C0B6F-1E8F-4C71-A95F-F91460610D3C}" srcOrd="15" destOrd="0" presId="urn:microsoft.com/office/officeart/2011/layout/CircleProcess"/>
    <dgm:cxn modelId="{5E68B9A4-BCC5-4570-9CE0-C0372208EB0C}" type="presParOf" srcId="{E64C0B6F-1E8F-4C71-A95F-F91460610D3C}" destId="{0E655FAC-AEB8-4DF5-8C1A-7535EDA2F2D9}" srcOrd="0" destOrd="0" presId="urn:microsoft.com/office/officeart/2011/layout/CircleProcess"/>
    <dgm:cxn modelId="{508E2411-B115-4258-B266-4EBB79FB5AFD}" type="presParOf" srcId="{34092B20-5F2A-48F1-B487-9B56566EFAA6}" destId="{364199B4-4FA5-4305-BB62-E3C62CC92129}" srcOrd="16" destOrd="0" presId="urn:microsoft.com/office/officeart/2011/layout/CircleProcess"/>
    <dgm:cxn modelId="{5EFE6BA5-9C6C-4887-A287-60F9FDC07AC7}" type="presParOf" srcId="{364199B4-4FA5-4305-BB62-E3C62CC92129}" destId="{1E606F03-6759-41DF-B264-DC99EB555DA0}" srcOrd="0" destOrd="0" presId="urn:microsoft.com/office/officeart/2011/layout/CircleProcess"/>
    <dgm:cxn modelId="{30395BD1-69D5-44BB-98B7-5C15979E6D27}" type="presParOf" srcId="{34092B20-5F2A-48F1-B487-9B56566EFAA6}" destId="{00FB27DF-556E-4229-B75D-ED9BCCCA8696}"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5B6260-4F88-49B9-8BEA-87CF99B6BB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9EB4651-3167-468E-A694-EF25E934B69E}">
      <dgm:prSet phldrT="[Text]" custT="1"/>
      <dgm:spPr>
        <a:solidFill>
          <a:srgbClr val="002436"/>
        </a:solidFill>
      </dgm:spPr>
      <dgm:t>
        <a:bodyPr/>
        <a:lstStyle/>
        <a:p>
          <a:r>
            <a:rPr lang="en-US" sz="3600" dirty="0">
              <a:latin typeface="Tahoma" panose="020B0604030504040204" pitchFamily="34" charset="0"/>
              <a:ea typeface="Tahoma" panose="020B0604030504040204" pitchFamily="34" charset="0"/>
              <a:cs typeface="Tahoma" panose="020B0604030504040204" pitchFamily="34" charset="0"/>
            </a:rPr>
            <a:t>Use ITRC Documents</a:t>
          </a:r>
        </a:p>
      </dgm:t>
    </dgm:pt>
    <dgm:pt modelId="{F858DD5B-6E0E-4B0D-912F-7CB9F40E3682}" type="parTrans" cxnId="{A9A48487-3E16-4EDF-A45C-EB18CC7F743A}">
      <dgm:prSet/>
      <dgm:spPr/>
      <dgm:t>
        <a:bodyPr/>
        <a:lstStyle/>
        <a:p>
          <a:endParaRPr lang="en-US"/>
        </a:p>
      </dgm:t>
    </dgm:pt>
    <dgm:pt modelId="{8BE6C485-F3A8-4F9B-9007-AB36E9E95EB5}" type="sibTrans" cxnId="{A9A48487-3E16-4EDF-A45C-EB18CC7F743A}">
      <dgm:prSet/>
      <dgm:spPr/>
      <dgm:t>
        <a:bodyPr/>
        <a:lstStyle/>
        <a:p>
          <a:endParaRPr lang="en-US"/>
        </a:p>
      </dgm:t>
    </dgm:pt>
    <dgm:pt modelId="{C04475B6-C4E7-4FE9-B01D-F184473D912F}">
      <dgm:prSet phldrT="[Text]" custT="1"/>
      <dgm:spPr>
        <a:solidFill>
          <a:srgbClr val="002436"/>
        </a:solidFill>
      </dgm:spPr>
      <dgm:t>
        <a:bodyPr/>
        <a:lstStyle/>
        <a:p>
          <a:r>
            <a:rPr lang="en-US" sz="3600" dirty="0">
              <a:latin typeface="Tahoma" panose="020B0604030504040204" pitchFamily="34" charset="0"/>
              <a:ea typeface="Tahoma" panose="020B0604030504040204" pitchFamily="34" charset="0"/>
              <a:cs typeface="Tahoma" panose="020B0604030504040204" pitchFamily="34" charset="0"/>
            </a:rPr>
            <a:t>Take ITRC Training Courses</a:t>
          </a:r>
        </a:p>
      </dgm:t>
    </dgm:pt>
    <dgm:pt modelId="{8A4F8204-2910-4CAA-A3EC-146504FB46F5}" type="parTrans" cxnId="{8F528C37-82E8-48F0-8ADC-A030BEA48D32}">
      <dgm:prSet/>
      <dgm:spPr/>
      <dgm:t>
        <a:bodyPr/>
        <a:lstStyle/>
        <a:p>
          <a:endParaRPr lang="en-US"/>
        </a:p>
      </dgm:t>
    </dgm:pt>
    <dgm:pt modelId="{78956DF0-FC2C-4199-9C9C-D32821BFF443}" type="sibTrans" cxnId="{8F528C37-82E8-48F0-8ADC-A030BEA48D32}">
      <dgm:prSet/>
      <dgm:spPr/>
      <dgm:t>
        <a:bodyPr/>
        <a:lstStyle/>
        <a:p>
          <a:endParaRPr lang="en-US"/>
        </a:p>
      </dgm:t>
    </dgm:pt>
    <dgm:pt modelId="{BB6E0436-DB68-49D3-B6B8-FE2F86C62EAD}">
      <dgm:prSet phldrT="[Text]" custT="1"/>
      <dgm:spPr>
        <a:solidFill>
          <a:srgbClr val="002436"/>
        </a:solidFill>
      </dgm:spPr>
      <dgm:t>
        <a:bodyPr/>
        <a:lstStyle/>
        <a:p>
          <a:r>
            <a:rPr lang="en-US" sz="3600" dirty="0">
              <a:latin typeface="Tahoma" panose="020B0604030504040204" pitchFamily="34" charset="0"/>
              <a:ea typeface="Tahoma" panose="020B0604030504040204" pitchFamily="34" charset="0"/>
              <a:cs typeface="Tahoma" panose="020B0604030504040204" pitchFamily="34" charset="0"/>
            </a:rPr>
            <a:t>Join ITRC Teams</a:t>
          </a:r>
        </a:p>
      </dgm:t>
    </dgm:pt>
    <dgm:pt modelId="{7AA89219-B36A-43D8-B51F-BC0D167F622D}" type="parTrans" cxnId="{71B56E1F-BAF9-4046-856A-A69AFF75877F}">
      <dgm:prSet/>
      <dgm:spPr/>
      <dgm:t>
        <a:bodyPr/>
        <a:lstStyle/>
        <a:p>
          <a:endParaRPr lang="en-US"/>
        </a:p>
      </dgm:t>
    </dgm:pt>
    <dgm:pt modelId="{BF973EA3-1D4E-44C3-B41E-85F55B2A44C1}" type="sibTrans" cxnId="{71B56E1F-BAF9-4046-856A-A69AFF75877F}">
      <dgm:prSet/>
      <dgm:spPr/>
      <dgm:t>
        <a:bodyPr/>
        <a:lstStyle/>
        <a:p>
          <a:endParaRPr lang="en-US"/>
        </a:p>
      </dgm:t>
    </dgm:pt>
    <dgm:pt modelId="{12C3BB7D-1FA6-4A5C-9536-EFD818422D7A}">
      <dgm:prSet phldrT="[Text]" custT="1"/>
      <dgm:spPr>
        <a:solidFill>
          <a:srgbClr val="002436"/>
        </a:solidFill>
      </dgm:spPr>
      <dgm:t>
        <a:bodyPr/>
        <a:lstStyle/>
        <a:p>
          <a:r>
            <a:rPr lang="en-US" sz="3600" dirty="0">
              <a:latin typeface="Tahoma" panose="020B0604030504040204" pitchFamily="34" charset="0"/>
              <a:ea typeface="Tahoma" panose="020B0604030504040204" pitchFamily="34" charset="0"/>
              <a:cs typeface="Tahoma" panose="020B0604030504040204" pitchFamily="34" charset="0"/>
            </a:rPr>
            <a:t>Contact Your State POC</a:t>
          </a:r>
        </a:p>
      </dgm:t>
    </dgm:pt>
    <dgm:pt modelId="{DCEA9DBC-B645-47FF-AA65-0BD4EFD29FDB}" type="parTrans" cxnId="{DFC74EE6-F08E-4F28-9416-5B38BDE64A75}">
      <dgm:prSet/>
      <dgm:spPr/>
      <dgm:t>
        <a:bodyPr/>
        <a:lstStyle/>
        <a:p>
          <a:endParaRPr lang="en-US"/>
        </a:p>
      </dgm:t>
    </dgm:pt>
    <dgm:pt modelId="{ABD69127-F2C5-4754-9807-0DA6CAC3DE89}" type="sibTrans" cxnId="{DFC74EE6-F08E-4F28-9416-5B38BDE64A75}">
      <dgm:prSet/>
      <dgm:spPr/>
      <dgm:t>
        <a:bodyPr/>
        <a:lstStyle/>
        <a:p>
          <a:endParaRPr lang="en-US"/>
        </a:p>
      </dgm:t>
    </dgm:pt>
    <dgm:pt modelId="{B04FB90C-5281-4A4D-A76D-715432F5C084}" type="pres">
      <dgm:prSet presAssocID="{5E5B6260-4F88-49B9-8BEA-87CF99B6BB4C}" presName="diagram" presStyleCnt="0">
        <dgm:presLayoutVars>
          <dgm:dir/>
          <dgm:resizeHandles val="exact"/>
        </dgm:presLayoutVars>
      </dgm:prSet>
      <dgm:spPr/>
    </dgm:pt>
    <dgm:pt modelId="{D401D27E-0E59-4295-A96F-2792D9DDFEF2}" type="pres">
      <dgm:prSet presAssocID="{D9EB4651-3167-468E-A694-EF25E934B69E}" presName="node" presStyleLbl="node1" presStyleIdx="0" presStyleCnt="4">
        <dgm:presLayoutVars>
          <dgm:bulletEnabled val="1"/>
        </dgm:presLayoutVars>
      </dgm:prSet>
      <dgm:spPr/>
    </dgm:pt>
    <dgm:pt modelId="{2BF80285-2457-4337-9C93-35114BFB1573}" type="pres">
      <dgm:prSet presAssocID="{8BE6C485-F3A8-4F9B-9007-AB36E9E95EB5}" presName="sibTrans" presStyleCnt="0"/>
      <dgm:spPr/>
    </dgm:pt>
    <dgm:pt modelId="{B7D65F4F-81B6-41E0-AF76-6875C3ABDF17}" type="pres">
      <dgm:prSet presAssocID="{C04475B6-C4E7-4FE9-B01D-F184473D912F}" presName="node" presStyleLbl="node1" presStyleIdx="1" presStyleCnt="4" custLinFactNeighborX="-8876">
        <dgm:presLayoutVars>
          <dgm:bulletEnabled val="1"/>
        </dgm:presLayoutVars>
      </dgm:prSet>
      <dgm:spPr/>
    </dgm:pt>
    <dgm:pt modelId="{8F3D4CBB-BF14-4C3C-988C-399F0866709B}" type="pres">
      <dgm:prSet presAssocID="{78956DF0-FC2C-4199-9C9C-D32821BFF443}" presName="sibTrans" presStyleCnt="0"/>
      <dgm:spPr/>
    </dgm:pt>
    <dgm:pt modelId="{F812AF3B-C684-4BA5-813C-6156DE8B2862}" type="pres">
      <dgm:prSet presAssocID="{BB6E0436-DB68-49D3-B6B8-FE2F86C62EAD}" presName="node" presStyleLbl="node1" presStyleIdx="2" presStyleCnt="4" custLinFactNeighborX="-242" custLinFactNeighborY="-14939">
        <dgm:presLayoutVars>
          <dgm:bulletEnabled val="1"/>
        </dgm:presLayoutVars>
      </dgm:prSet>
      <dgm:spPr/>
    </dgm:pt>
    <dgm:pt modelId="{C0F1FC74-CFCE-4336-B7CB-F8F179672542}" type="pres">
      <dgm:prSet presAssocID="{BF973EA3-1D4E-44C3-B41E-85F55B2A44C1}" presName="sibTrans" presStyleCnt="0"/>
      <dgm:spPr/>
    </dgm:pt>
    <dgm:pt modelId="{817BD678-3ACC-4B19-84C6-1A526A3D29B3}" type="pres">
      <dgm:prSet presAssocID="{12C3BB7D-1FA6-4A5C-9536-EFD818422D7A}" presName="node" presStyleLbl="node1" presStyleIdx="3" presStyleCnt="4" custLinFactNeighborX="-8963" custLinFactNeighborY="-14939">
        <dgm:presLayoutVars>
          <dgm:bulletEnabled val="1"/>
        </dgm:presLayoutVars>
      </dgm:prSet>
      <dgm:spPr/>
    </dgm:pt>
  </dgm:ptLst>
  <dgm:cxnLst>
    <dgm:cxn modelId="{FE7E7909-B87B-4C0A-A9AB-48F4B8008E93}" type="presOf" srcId="{D9EB4651-3167-468E-A694-EF25E934B69E}" destId="{D401D27E-0E59-4295-A96F-2792D9DDFEF2}" srcOrd="0" destOrd="0" presId="urn:microsoft.com/office/officeart/2005/8/layout/default"/>
    <dgm:cxn modelId="{71B56E1F-BAF9-4046-856A-A69AFF75877F}" srcId="{5E5B6260-4F88-49B9-8BEA-87CF99B6BB4C}" destId="{BB6E0436-DB68-49D3-B6B8-FE2F86C62EAD}" srcOrd="2" destOrd="0" parTransId="{7AA89219-B36A-43D8-B51F-BC0D167F622D}" sibTransId="{BF973EA3-1D4E-44C3-B41E-85F55B2A44C1}"/>
    <dgm:cxn modelId="{BAFBAA24-0725-4F13-BB5A-89756DE3B7B0}" type="presOf" srcId="{C04475B6-C4E7-4FE9-B01D-F184473D912F}" destId="{B7D65F4F-81B6-41E0-AF76-6875C3ABDF17}" srcOrd="0" destOrd="0" presId="urn:microsoft.com/office/officeart/2005/8/layout/default"/>
    <dgm:cxn modelId="{2D249E26-2F56-4D2B-8B81-247022E28270}" type="presOf" srcId="{BB6E0436-DB68-49D3-B6B8-FE2F86C62EAD}" destId="{F812AF3B-C684-4BA5-813C-6156DE8B2862}" srcOrd="0" destOrd="0" presId="urn:microsoft.com/office/officeart/2005/8/layout/default"/>
    <dgm:cxn modelId="{8F528C37-82E8-48F0-8ADC-A030BEA48D32}" srcId="{5E5B6260-4F88-49B9-8BEA-87CF99B6BB4C}" destId="{C04475B6-C4E7-4FE9-B01D-F184473D912F}" srcOrd="1" destOrd="0" parTransId="{8A4F8204-2910-4CAA-A3EC-146504FB46F5}" sibTransId="{78956DF0-FC2C-4199-9C9C-D32821BFF443}"/>
    <dgm:cxn modelId="{A9A48487-3E16-4EDF-A45C-EB18CC7F743A}" srcId="{5E5B6260-4F88-49B9-8BEA-87CF99B6BB4C}" destId="{D9EB4651-3167-468E-A694-EF25E934B69E}" srcOrd="0" destOrd="0" parTransId="{F858DD5B-6E0E-4B0D-912F-7CB9F40E3682}" sibTransId="{8BE6C485-F3A8-4F9B-9007-AB36E9E95EB5}"/>
    <dgm:cxn modelId="{66A4B788-2C8D-4000-A35F-0E33C671FF96}" type="presOf" srcId="{12C3BB7D-1FA6-4A5C-9536-EFD818422D7A}" destId="{817BD678-3ACC-4B19-84C6-1A526A3D29B3}" srcOrd="0" destOrd="0" presId="urn:microsoft.com/office/officeart/2005/8/layout/default"/>
    <dgm:cxn modelId="{DFC74EE6-F08E-4F28-9416-5B38BDE64A75}" srcId="{5E5B6260-4F88-49B9-8BEA-87CF99B6BB4C}" destId="{12C3BB7D-1FA6-4A5C-9536-EFD818422D7A}" srcOrd="3" destOrd="0" parTransId="{DCEA9DBC-B645-47FF-AA65-0BD4EFD29FDB}" sibTransId="{ABD69127-F2C5-4754-9807-0DA6CAC3DE89}"/>
    <dgm:cxn modelId="{4493A0FD-A995-4F41-8E6E-C3BA87DC54CE}" type="presOf" srcId="{5E5B6260-4F88-49B9-8BEA-87CF99B6BB4C}" destId="{B04FB90C-5281-4A4D-A76D-715432F5C084}" srcOrd="0" destOrd="0" presId="urn:microsoft.com/office/officeart/2005/8/layout/default"/>
    <dgm:cxn modelId="{B548EAC9-C400-4523-A917-F2DAA90DB35F}" type="presParOf" srcId="{B04FB90C-5281-4A4D-A76D-715432F5C084}" destId="{D401D27E-0E59-4295-A96F-2792D9DDFEF2}" srcOrd="0" destOrd="0" presId="urn:microsoft.com/office/officeart/2005/8/layout/default"/>
    <dgm:cxn modelId="{30C490B8-F0D1-4936-A9B2-F82090171F37}" type="presParOf" srcId="{B04FB90C-5281-4A4D-A76D-715432F5C084}" destId="{2BF80285-2457-4337-9C93-35114BFB1573}" srcOrd="1" destOrd="0" presId="urn:microsoft.com/office/officeart/2005/8/layout/default"/>
    <dgm:cxn modelId="{69A31F29-8774-4594-87EB-3340CF582B4A}" type="presParOf" srcId="{B04FB90C-5281-4A4D-A76D-715432F5C084}" destId="{B7D65F4F-81B6-41E0-AF76-6875C3ABDF17}" srcOrd="2" destOrd="0" presId="urn:microsoft.com/office/officeart/2005/8/layout/default"/>
    <dgm:cxn modelId="{C5140561-6F77-48A5-A276-2004877FF79D}" type="presParOf" srcId="{B04FB90C-5281-4A4D-A76D-715432F5C084}" destId="{8F3D4CBB-BF14-4C3C-988C-399F0866709B}" srcOrd="3" destOrd="0" presId="urn:microsoft.com/office/officeart/2005/8/layout/default"/>
    <dgm:cxn modelId="{A8212484-3057-4EDF-8437-3D6B15AAD2BD}" type="presParOf" srcId="{B04FB90C-5281-4A4D-A76D-715432F5C084}" destId="{F812AF3B-C684-4BA5-813C-6156DE8B2862}" srcOrd="4" destOrd="0" presId="urn:microsoft.com/office/officeart/2005/8/layout/default"/>
    <dgm:cxn modelId="{82802B0C-DAED-45F6-9765-EE12AA3D2320}" type="presParOf" srcId="{B04FB90C-5281-4A4D-A76D-715432F5C084}" destId="{C0F1FC74-CFCE-4336-B7CB-F8F179672542}" srcOrd="5" destOrd="0" presId="urn:microsoft.com/office/officeart/2005/8/layout/default"/>
    <dgm:cxn modelId="{98C35D31-62E9-4D9A-8853-6676C16BE08B}" type="presParOf" srcId="{B04FB90C-5281-4A4D-A76D-715432F5C084}" destId="{817BD678-3ACC-4B19-84C6-1A526A3D29B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CB480-5BED-4116-B8D4-DBC1BB753487}">
      <dsp:nvSpPr>
        <dsp:cNvPr id="0" name=""/>
        <dsp:cNvSpPr/>
      </dsp:nvSpPr>
      <dsp:spPr>
        <a:xfrm rot="5400000">
          <a:off x="3045122" y="126382"/>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Integrity</a:t>
          </a:r>
        </a:p>
      </dsp:txBody>
      <dsp:txXfrm rot="-5400000">
        <a:off x="3435110" y="302994"/>
        <a:ext cx="1164375" cy="1338361"/>
      </dsp:txXfrm>
    </dsp:sp>
    <dsp:sp modelId="{2D2C3323-63C3-4E97-BE87-FC537E2C6E1D}">
      <dsp:nvSpPr>
        <dsp:cNvPr id="0" name=""/>
        <dsp:cNvSpPr/>
      </dsp:nvSpPr>
      <dsp:spPr>
        <a:xfrm>
          <a:off x="5047600" y="391047"/>
          <a:ext cx="2169895" cy="1166610"/>
        </a:xfrm>
        <a:prstGeom prst="rect">
          <a:avLst/>
        </a:prstGeom>
        <a:noFill/>
        <a:ln>
          <a:noFill/>
        </a:ln>
        <a:effectLst/>
      </dsp:spPr>
      <dsp:style>
        <a:lnRef idx="0">
          <a:scrgbClr r="0" g="0" b="0"/>
        </a:lnRef>
        <a:fillRef idx="0">
          <a:scrgbClr r="0" g="0" b="0"/>
        </a:fillRef>
        <a:effectRef idx="0">
          <a:scrgbClr r="0" g="0" b="0"/>
        </a:effectRef>
        <a:fontRef idx="minor"/>
      </dsp:style>
    </dsp:sp>
    <dsp:sp modelId="{D37E4F6D-0AB5-4229-B7E7-EC45DF307896}">
      <dsp:nvSpPr>
        <dsp:cNvPr id="0" name=""/>
        <dsp:cNvSpPr/>
      </dsp:nvSpPr>
      <dsp:spPr>
        <a:xfrm rot="5400000">
          <a:off x="1351388" y="126382"/>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Innovation</a:t>
          </a:r>
        </a:p>
      </dsp:txBody>
      <dsp:txXfrm rot="-5400000">
        <a:off x="1741376" y="302994"/>
        <a:ext cx="1164375" cy="1338361"/>
      </dsp:txXfrm>
    </dsp:sp>
    <dsp:sp modelId="{91F7D255-7937-4292-B73B-BBECF4F221C9}">
      <dsp:nvSpPr>
        <dsp:cNvPr id="0" name=""/>
        <dsp:cNvSpPr/>
      </dsp:nvSpPr>
      <dsp:spPr>
        <a:xfrm rot="5400000">
          <a:off x="532882" y="1653903"/>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Consensus</a:t>
          </a:r>
        </a:p>
      </dsp:txBody>
      <dsp:txXfrm rot="-5400000">
        <a:off x="922870" y="1830515"/>
        <a:ext cx="1164375" cy="1338361"/>
      </dsp:txXfrm>
    </dsp:sp>
    <dsp:sp modelId="{B0AD5F47-2D67-4254-A3F1-A89BFBC7C81A}">
      <dsp:nvSpPr>
        <dsp:cNvPr id="0" name=""/>
        <dsp:cNvSpPr/>
      </dsp:nvSpPr>
      <dsp:spPr>
        <a:xfrm>
          <a:off x="217831" y="2041413"/>
          <a:ext cx="2099899" cy="1166610"/>
        </a:xfrm>
        <a:prstGeom prst="rect">
          <a:avLst/>
        </a:prstGeom>
        <a:noFill/>
        <a:ln>
          <a:noFill/>
        </a:ln>
        <a:effectLst/>
      </dsp:spPr>
      <dsp:style>
        <a:lnRef idx="0">
          <a:scrgbClr r="0" g="0" b="0"/>
        </a:lnRef>
        <a:fillRef idx="0">
          <a:scrgbClr r="0" g="0" b="0"/>
        </a:fillRef>
        <a:effectRef idx="0">
          <a:scrgbClr r="0" g="0" b="0"/>
        </a:effectRef>
        <a:fontRef idx="minor"/>
      </dsp:style>
    </dsp:sp>
    <dsp:sp modelId="{B9DE3341-CDF0-4D6F-A9A9-94F710759820}">
      <dsp:nvSpPr>
        <dsp:cNvPr id="0" name=""/>
        <dsp:cNvSpPr/>
      </dsp:nvSpPr>
      <dsp:spPr>
        <a:xfrm rot="5400000">
          <a:off x="3901810" y="1645757"/>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r>
            <a:rPr lang="en-US" sz="1350" kern="1200" dirty="0"/>
            <a:t>Collaboration</a:t>
          </a:r>
        </a:p>
      </dsp:txBody>
      <dsp:txXfrm rot="-5400000">
        <a:off x="4291798" y="1822369"/>
        <a:ext cx="1164375" cy="1338361"/>
      </dsp:txXfrm>
    </dsp:sp>
    <dsp:sp modelId="{207DA462-4678-4EC5-A646-49FDE4B2771B}">
      <dsp:nvSpPr>
        <dsp:cNvPr id="0" name=""/>
        <dsp:cNvSpPr/>
      </dsp:nvSpPr>
      <dsp:spPr>
        <a:xfrm rot="5400000">
          <a:off x="3071764" y="3162934"/>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marL="0" lvl="0" indent="0" algn="ctr" defTabSz="711200">
            <a:lnSpc>
              <a:spcPct val="90000"/>
            </a:lnSpc>
            <a:spcBef>
              <a:spcPct val="0"/>
            </a:spcBef>
            <a:spcAft>
              <a:spcPct val="35000"/>
            </a:spcAft>
            <a:buNone/>
          </a:pPr>
          <a:r>
            <a:rPr lang="en-US" sz="1600" kern="1200" dirty="0"/>
            <a:t>Partnership</a:t>
          </a:r>
        </a:p>
      </dsp:txBody>
      <dsp:txXfrm rot="-5400000">
        <a:off x="3461752" y="3339546"/>
        <a:ext cx="1164375" cy="1338361"/>
      </dsp:txXfrm>
    </dsp:sp>
    <dsp:sp modelId="{D9DC91B7-CD53-474D-9DDA-1B308F4D3179}">
      <dsp:nvSpPr>
        <dsp:cNvPr id="0" name=""/>
        <dsp:cNvSpPr/>
      </dsp:nvSpPr>
      <dsp:spPr>
        <a:xfrm>
          <a:off x="5047600" y="3691778"/>
          <a:ext cx="2169895" cy="1166610"/>
        </a:xfrm>
        <a:prstGeom prst="rect">
          <a:avLst/>
        </a:prstGeom>
        <a:noFill/>
        <a:ln>
          <a:noFill/>
        </a:ln>
        <a:effectLst/>
      </dsp:spPr>
      <dsp:style>
        <a:lnRef idx="0">
          <a:scrgbClr r="0" g="0" b="0"/>
        </a:lnRef>
        <a:fillRef idx="0">
          <a:scrgbClr r="0" g="0" b="0"/>
        </a:fillRef>
        <a:effectRef idx="0">
          <a:scrgbClr r="0" g="0" b="0"/>
        </a:effectRef>
        <a:fontRef idx="minor"/>
      </dsp:style>
    </dsp:sp>
    <dsp:sp modelId="{3B0980BD-9BBA-469F-8785-E8A1C727D05D}">
      <dsp:nvSpPr>
        <dsp:cNvPr id="0" name=""/>
        <dsp:cNvSpPr/>
      </dsp:nvSpPr>
      <dsp:spPr>
        <a:xfrm rot="5400000">
          <a:off x="1364701" y="3176253"/>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Technical Excellence</a:t>
          </a:r>
        </a:p>
      </dsp:txBody>
      <dsp:txXfrm rot="-5400000">
        <a:off x="1754689" y="3352865"/>
        <a:ext cx="1164375" cy="1338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CB480-5BED-4116-B8D4-DBC1BB753487}">
      <dsp:nvSpPr>
        <dsp:cNvPr id="0" name=""/>
        <dsp:cNvSpPr/>
      </dsp:nvSpPr>
      <dsp:spPr>
        <a:xfrm rot="5400000">
          <a:off x="3045122" y="126382"/>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Integrity</a:t>
          </a:r>
        </a:p>
      </dsp:txBody>
      <dsp:txXfrm rot="-5400000">
        <a:off x="3435110" y="302994"/>
        <a:ext cx="1164375" cy="1338361"/>
      </dsp:txXfrm>
    </dsp:sp>
    <dsp:sp modelId="{2D2C3323-63C3-4E97-BE87-FC537E2C6E1D}">
      <dsp:nvSpPr>
        <dsp:cNvPr id="0" name=""/>
        <dsp:cNvSpPr/>
      </dsp:nvSpPr>
      <dsp:spPr>
        <a:xfrm>
          <a:off x="5047600" y="391047"/>
          <a:ext cx="2169895" cy="1166610"/>
        </a:xfrm>
        <a:prstGeom prst="rect">
          <a:avLst/>
        </a:prstGeom>
        <a:noFill/>
        <a:ln>
          <a:noFill/>
        </a:ln>
        <a:effectLst/>
      </dsp:spPr>
      <dsp:style>
        <a:lnRef idx="0">
          <a:scrgbClr r="0" g="0" b="0"/>
        </a:lnRef>
        <a:fillRef idx="0">
          <a:scrgbClr r="0" g="0" b="0"/>
        </a:fillRef>
        <a:effectRef idx="0">
          <a:scrgbClr r="0" g="0" b="0"/>
        </a:effectRef>
        <a:fontRef idx="minor"/>
      </dsp:style>
    </dsp:sp>
    <dsp:sp modelId="{D37E4F6D-0AB5-4229-B7E7-EC45DF307896}">
      <dsp:nvSpPr>
        <dsp:cNvPr id="0" name=""/>
        <dsp:cNvSpPr/>
      </dsp:nvSpPr>
      <dsp:spPr>
        <a:xfrm rot="5400000">
          <a:off x="1351388" y="126382"/>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t>Innovation</a:t>
          </a:r>
        </a:p>
      </dsp:txBody>
      <dsp:txXfrm rot="-5400000">
        <a:off x="1741376" y="302994"/>
        <a:ext cx="1164375" cy="1338361"/>
      </dsp:txXfrm>
    </dsp:sp>
    <dsp:sp modelId="{91F7D255-7937-4292-B73B-BBECF4F221C9}">
      <dsp:nvSpPr>
        <dsp:cNvPr id="0" name=""/>
        <dsp:cNvSpPr/>
      </dsp:nvSpPr>
      <dsp:spPr>
        <a:xfrm rot="5400000">
          <a:off x="532882" y="1653903"/>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Consensus</a:t>
          </a:r>
        </a:p>
      </dsp:txBody>
      <dsp:txXfrm rot="-5400000">
        <a:off x="922870" y="1830515"/>
        <a:ext cx="1164375" cy="1338361"/>
      </dsp:txXfrm>
    </dsp:sp>
    <dsp:sp modelId="{B0AD5F47-2D67-4254-A3F1-A89BFBC7C81A}">
      <dsp:nvSpPr>
        <dsp:cNvPr id="0" name=""/>
        <dsp:cNvSpPr/>
      </dsp:nvSpPr>
      <dsp:spPr>
        <a:xfrm>
          <a:off x="217831" y="2041413"/>
          <a:ext cx="2099899" cy="1166610"/>
        </a:xfrm>
        <a:prstGeom prst="rect">
          <a:avLst/>
        </a:prstGeom>
        <a:noFill/>
        <a:ln>
          <a:noFill/>
        </a:ln>
        <a:effectLst/>
      </dsp:spPr>
      <dsp:style>
        <a:lnRef idx="0">
          <a:scrgbClr r="0" g="0" b="0"/>
        </a:lnRef>
        <a:fillRef idx="0">
          <a:scrgbClr r="0" g="0" b="0"/>
        </a:fillRef>
        <a:effectRef idx="0">
          <a:scrgbClr r="0" g="0" b="0"/>
        </a:effectRef>
        <a:fontRef idx="minor"/>
      </dsp:style>
    </dsp:sp>
    <dsp:sp modelId="{B9DE3341-CDF0-4D6F-A9A9-94F710759820}">
      <dsp:nvSpPr>
        <dsp:cNvPr id="0" name=""/>
        <dsp:cNvSpPr/>
      </dsp:nvSpPr>
      <dsp:spPr>
        <a:xfrm rot="5400000">
          <a:off x="3901810" y="1645757"/>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00075">
            <a:lnSpc>
              <a:spcPct val="90000"/>
            </a:lnSpc>
            <a:spcBef>
              <a:spcPct val="0"/>
            </a:spcBef>
            <a:spcAft>
              <a:spcPct val="35000"/>
            </a:spcAft>
            <a:buNone/>
          </a:pPr>
          <a:r>
            <a:rPr lang="en-US" sz="1350" kern="1200" dirty="0"/>
            <a:t>Collaboration</a:t>
          </a:r>
        </a:p>
      </dsp:txBody>
      <dsp:txXfrm rot="-5400000">
        <a:off x="4291798" y="1822369"/>
        <a:ext cx="1164375" cy="1338361"/>
      </dsp:txXfrm>
    </dsp:sp>
    <dsp:sp modelId="{207DA462-4678-4EC5-A646-49FDE4B2771B}">
      <dsp:nvSpPr>
        <dsp:cNvPr id="0" name=""/>
        <dsp:cNvSpPr/>
      </dsp:nvSpPr>
      <dsp:spPr>
        <a:xfrm rot="5400000">
          <a:off x="3071764" y="3162934"/>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marL="0" lvl="0" indent="0" algn="ctr" defTabSz="711200">
            <a:lnSpc>
              <a:spcPct val="90000"/>
            </a:lnSpc>
            <a:spcBef>
              <a:spcPct val="0"/>
            </a:spcBef>
            <a:spcAft>
              <a:spcPct val="35000"/>
            </a:spcAft>
            <a:buNone/>
          </a:pPr>
          <a:r>
            <a:rPr lang="en-US" sz="1600" kern="1200" dirty="0"/>
            <a:t>Partnership</a:t>
          </a:r>
        </a:p>
      </dsp:txBody>
      <dsp:txXfrm rot="-5400000">
        <a:off x="3461752" y="3339546"/>
        <a:ext cx="1164375" cy="1338361"/>
      </dsp:txXfrm>
    </dsp:sp>
    <dsp:sp modelId="{D9DC91B7-CD53-474D-9DDA-1B308F4D3179}">
      <dsp:nvSpPr>
        <dsp:cNvPr id="0" name=""/>
        <dsp:cNvSpPr/>
      </dsp:nvSpPr>
      <dsp:spPr>
        <a:xfrm>
          <a:off x="5047600" y="3691778"/>
          <a:ext cx="2169895" cy="1166610"/>
        </a:xfrm>
        <a:prstGeom prst="rect">
          <a:avLst/>
        </a:prstGeom>
        <a:noFill/>
        <a:ln>
          <a:noFill/>
        </a:ln>
        <a:effectLst/>
      </dsp:spPr>
      <dsp:style>
        <a:lnRef idx="0">
          <a:scrgbClr r="0" g="0" b="0"/>
        </a:lnRef>
        <a:fillRef idx="0">
          <a:scrgbClr r="0" g="0" b="0"/>
        </a:fillRef>
        <a:effectRef idx="0">
          <a:scrgbClr r="0" g="0" b="0"/>
        </a:effectRef>
        <a:fontRef idx="minor"/>
      </dsp:style>
    </dsp:sp>
    <dsp:sp modelId="{3B0980BD-9BBA-469F-8785-E8A1C727D05D}">
      <dsp:nvSpPr>
        <dsp:cNvPr id="0" name=""/>
        <dsp:cNvSpPr/>
      </dsp:nvSpPr>
      <dsp:spPr>
        <a:xfrm rot="5400000">
          <a:off x="1364701" y="3176253"/>
          <a:ext cx="1944351" cy="1691585"/>
        </a:xfrm>
        <a:prstGeom prst="hexagon">
          <a:avLst>
            <a:gd name="adj" fmla="val 25000"/>
            <a:gd name="vf" fmla="val 1154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Technical Excellence</a:t>
          </a:r>
        </a:p>
      </dsp:txBody>
      <dsp:txXfrm rot="-5400000">
        <a:off x="1754689" y="3352865"/>
        <a:ext cx="1164375" cy="13383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B38D2-255A-4322-8990-C1948769B983}">
      <dsp:nvSpPr>
        <dsp:cNvPr id="0" name=""/>
        <dsp:cNvSpPr/>
      </dsp:nvSpPr>
      <dsp:spPr>
        <a:xfrm rot="5400000">
          <a:off x="1074855" y="1224912"/>
          <a:ext cx="1063667" cy="1210948"/>
        </a:xfrm>
        <a:prstGeom prst="bentUpArrow">
          <a:avLst>
            <a:gd name="adj1" fmla="val 32840"/>
            <a:gd name="adj2" fmla="val 25000"/>
            <a:gd name="adj3" fmla="val 35780"/>
          </a:avLst>
        </a:prstGeom>
        <a:solidFill>
          <a:srgbClr val="00334C">
            <a:alpha val="38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9F6C5-6742-4507-9828-CC94F1FC17FB}">
      <dsp:nvSpPr>
        <dsp:cNvPr id="0" name=""/>
        <dsp:cNvSpPr/>
      </dsp:nvSpPr>
      <dsp:spPr>
        <a:xfrm>
          <a:off x="0" y="34638"/>
          <a:ext cx="3172389" cy="1253355"/>
        </a:xfrm>
        <a:prstGeom prst="roundRect">
          <a:avLst>
            <a:gd name="adj" fmla="val 166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Tahoma" panose="020B0604030504040204" pitchFamily="34" charset="0"/>
              <a:ea typeface="Tahoma" panose="020B0604030504040204" pitchFamily="34" charset="0"/>
              <a:cs typeface="Tahoma" panose="020B0604030504040204" pitchFamily="34" charset="0"/>
            </a:rPr>
            <a:t>Reduce Barriers </a:t>
          </a:r>
        </a:p>
      </dsp:txBody>
      <dsp:txXfrm>
        <a:off x="61195" y="95833"/>
        <a:ext cx="3049999" cy="1130965"/>
      </dsp:txXfrm>
    </dsp:sp>
    <dsp:sp modelId="{C02AE88A-DDB7-4B38-81BF-3B5AEAF9703A}">
      <dsp:nvSpPr>
        <dsp:cNvPr id="0" name=""/>
        <dsp:cNvSpPr/>
      </dsp:nvSpPr>
      <dsp:spPr>
        <a:xfrm>
          <a:off x="3068410" y="397281"/>
          <a:ext cx="4580714" cy="590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0" algn="l" defTabSz="933450">
            <a:lnSpc>
              <a:spcPct val="90000"/>
            </a:lnSpc>
            <a:spcBef>
              <a:spcPct val="0"/>
            </a:spcBef>
            <a:spcAft>
              <a:spcPct val="15000"/>
            </a:spcAft>
            <a:buFontTx/>
            <a:buNone/>
          </a:pPr>
          <a:r>
            <a:rPr lang="en-US" sz="2100" kern="1200" dirty="0">
              <a:solidFill>
                <a:srgbClr val="00334C"/>
              </a:solidFill>
              <a:latin typeface="Tahoma" panose="020B0604030504040204" pitchFamily="34" charset="0"/>
              <a:ea typeface="Tahoma" panose="020B0604030504040204" pitchFamily="34" charset="0"/>
              <a:cs typeface="Tahoma" panose="020B0604030504040204" pitchFamily="34" charset="0"/>
            </a:rPr>
            <a:t>To the use of environmental technologies</a:t>
          </a:r>
        </a:p>
      </dsp:txBody>
      <dsp:txXfrm>
        <a:off x="3068410" y="397281"/>
        <a:ext cx="4580714" cy="590740"/>
      </dsp:txXfrm>
    </dsp:sp>
    <dsp:sp modelId="{08249967-09B5-4962-983E-BB7586BB58C3}">
      <dsp:nvSpPr>
        <dsp:cNvPr id="0" name=""/>
        <dsp:cNvSpPr/>
      </dsp:nvSpPr>
      <dsp:spPr>
        <a:xfrm rot="5400000">
          <a:off x="3833029" y="2599859"/>
          <a:ext cx="1063667" cy="1210948"/>
        </a:xfrm>
        <a:prstGeom prst="bentUpArrow">
          <a:avLst>
            <a:gd name="adj1" fmla="val 32840"/>
            <a:gd name="adj2" fmla="val 25000"/>
            <a:gd name="adj3" fmla="val 35780"/>
          </a:avLst>
        </a:prstGeom>
        <a:solidFill>
          <a:srgbClr val="00334C">
            <a:alpha val="38000"/>
          </a:srgbClr>
        </a:solidFill>
        <a:ln w="19050" cap="rnd" cmpd="sng" algn="ctr">
          <a:solidFill>
            <a:schemeClr val="lt1">
              <a:hueOff val="0"/>
              <a:satOff val="0"/>
              <a:lumOff val="0"/>
              <a:alpha val="32000"/>
            </a:schemeClr>
          </a:solidFill>
          <a:prstDash val="solid"/>
        </a:ln>
        <a:effectLst/>
      </dsp:spPr>
      <dsp:style>
        <a:lnRef idx="2">
          <a:scrgbClr r="0" g="0" b="0"/>
        </a:lnRef>
        <a:fillRef idx="1">
          <a:scrgbClr r="0" g="0" b="0"/>
        </a:fillRef>
        <a:effectRef idx="0">
          <a:scrgbClr r="0" g="0" b="0"/>
        </a:effectRef>
        <a:fontRef idx="minor"/>
      </dsp:style>
    </dsp:sp>
    <dsp:sp modelId="{C302164C-80C7-4547-A0A9-4307AFD0608B}">
      <dsp:nvSpPr>
        <dsp:cNvPr id="0" name=""/>
        <dsp:cNvSpPr/>
      </dsp:nvSpPr>
      <dsp:spPr>
        <a:xfrm>
          <a:off x="2180767" y="1423018"/>
          <a:ext cx="3224459" cy="1253355"/>
        </a:xfrm>
        <a:prstGeom prst="roundRect">
          <a:avLst>
            <a:gd name="adj" fmla="val 166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Tahoma" panose="020B0604030504040204" pitchFamily="34" charset="0"/>
              <a:ea typeface="Tahoma" panose="020B0604030504040204" pitchFamily="34" charset="0"/>
              <a:cs typeface="Tahoma" panose="020B0604030504040204" pitchFamily="34" charset="0"/>
            </a:rPr>
            <a:t>Improve the Environment</a:t>
          </a:r>
        </a:p>
      </dsp:txBody>
      <dsp:txXfrm>
        <a:off x="2241962" y="1484213"/>
        <a:ext cx="3102069" cy="1130965"/>
      </dsp:txXfrm>
    </dsp:sp>
    <dsp:sp modelId="{9E06AC4F-65F8-4019-965F-2D72D7D42D1D}">
      <dsp:nvSpPr>
        <dsp:cNvPr id="0" name=""/>
        <dsp:cNvSpPr/>
      </dsp:nvSpPr>
      <dsp:spPr>
        <a:xfrm>
          <a:off x="5281633" y="1750499"/>
          <a:ext cx="4182756" cy="61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0" algn="l" defTabSz="933450">
            <a:lnSpc>
              <a:spcPct val="90000"/>
            </a:lnSpc>
            <a:spcBef>
              <a:spcPct val="0"/>
            </a:spcBef>
            <a:spcAft>
              <a:spcPct val="15000"/>
            </a:spcAft>
            <a:buFontTx/>
            <a:buNone/>
          </a:pPr>
          <a:r>
            <a:rPr lang="en-US" sz="2100" kern="1200" dirty="0">
              <a:solidFill>
                <a:srgbClr val="00334C"/>
              </a:solidFill>
              <a:latin typeface="Tahoma" panose="020B0604030504040204" pitchFamily="34" charset="0"/>
              <a:ea typeface="Tahoma" panose="020B0604030504040204" pitchFamily="34" charset="0"/>
              <a:cs typeface="Tahoma" panose="020B0604030504040204" pitchFamily="34" charset="0"/>
            </a:rPr>
            <a:t>By educating on innovative environmental technologies</a:t>
          </a:r>
        </a:p>
      </dsp:txBody>
      <dsp:txXfrm>
        <a:off x="5281633" y="1750499"/>
        <a:ext cx="4182756" cy="615397"/>
      </dsp:txXfrm>
    </dsp:sp>
    <dsp:sp modelId="{229FEE9A-D871-4531-B95B-FA6D040BC832}">
      <dsp:nvSpPr>
        <dsp:cNvPr id="0" name=""/>
        <dsp:cNvSpPr/>
      </dsp:nvSpPr>
      <dsp:spPr>
        <a:xfrm>
          <a:off x="4965230" y="2832904"/>
          <a:ext cx="3182327" cy="1253355"/>
        </a:xfrm>
        <a:prstGeom prst="roundRect">
          <a:avLst>
            <a:gd name="adj" fmla="val 16670"/>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Tahoma" panose="020B0604030504040204" pitchFamily="34" charset="0"/>
              <a:ea typeface="Tahoma" panose="020B0604030504040204" pitchFamily="34" charset="0"/>
              <a:cs typeface="Tahoma" panose="020B0604030504040204" pitchFamily="34" charset="0"/>
            </a:rPr>
            <a:t>Provide A National Consensus</a:t>
          </a:r>
        </a:p>
      </dsp:txBody>
      <dsp:txXfrm>
        <a:off x="5026425" y="2894099"/>
        <a:ext cx="3059937" cy="1130965"/>
      </dsp:txXfrm>
    </dsp:sp>
    <dsp:sp modelId="{76BECA45-F41C-415C-8D1B-1618C7025FE9}">
      <dsp:nvSpPr>
        <dsp:cNvPr id="0" name=""/>
        <dsp:cNvSpPr/>
      </dsp:nvSpPr>
      <dsp:spPr>
        <a:xfrm>
          <a:off x="8017429" y="3013742"/>
          <a:ext cx="4035713" cy="914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0" algn="l" defTabSz="933450">
            <a:lnSpc>
              <a:spcPct val="90000"/>
            </a:lnSpc>
            <a:spcBef>
              <a:spcPct val="0"/>
            </a:spcBef>
            <a:spcAft>
              <a:spcPct val="15000"/>
            </a:spcAft>
            <a:buFontTx/>
            <a:buNone/>
          </a:pPr>
          <a:r>
            <a:rPr lang="en-US" sz="2100" kern="1200" dirty="0">
              <a:solidFill>
                <a:srgbClr val="00334C"/>
              </a:solidFill>
              <a:latin typeface="Tahoma" panose="020B0604030504040204" pitchFamily="34" charset="0"/>
              <a:ea typeface="Tahoma" panose="020B0604030504040204" pitchFamily="34" charset="0"/>
              <a:cs typeface="Tahoma" panose="020B0604030504040204" pitchFamily="34" charset="0"/>
            </a:rPr>
            <a:t>On approaches to implementing innovative technologies</a:t>
          </a:r>
        </a:p>
      </dsp:txBody>
      <dsp:txXfrm>
        <a:off x="8017429" y="3013742"/>
        <a:ext cx="4035713" cy="914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9A707-E280-4FD2-9C27-65C0F8600521}">
      <dsp:nvSpPr>
        <dsp:cNvPr id="0" name=""/>
        <dsp:cNvSpPr/>
      </dsp:nvSpPr>
      <dsp:spPr>
        <a:xfrm>
          <a:off x="5648" y="582652"/>
          <a:ext cx="1750888" cy="1598867"/>
        </a:xfrm>
        <a:prstGeom prst="roundRect">
          <a:avLst>
            <a:gd name="adj" fmla="val 1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Tahoma" panose="020B0604030504040204" pitchFamily="34" charset="0"/>
              <a:ea typeface="Tahoma" panose="020B0604030504040204" pitchFamily="34" charset="0"/>
              <a:cs typeface="Tahoma" panose="020B0604030504040204" pitchFamily="34" charset="0"/>
            </a:rPr>
            <a:t>Select Projects</a:t>
          </a:r>
        </a:p>
      </dsp:txBody>
      <dsp:txXfrm>
        <a:off x="52477" y="629481"/>
        <a:ext cx="1657230" cy="1505209"/>
      </dsp:txXfrm>
    </dsp:sp>
    <dsp:sp modelId="{D4E3776A-E087-4660-A851-54F5AE949B83}">
      <dsp:nvSpPr>
        <dsp:cNvPr id="0" name=""/>
        <dsp:cNvSpPr/>
      </dsp:nvSpPr>
      <dsp:spPr>
        <a:xfrm>
          <a:off x="1931625" y="1164976"/>
          <a:ext cx="371188" cy="434220"/>
        </a:xfrm>
        <a:prstGeom prst="rightArrow">
          <a:avLst>
            <a:gd name="adj1" fmla="val 60000"/>
            <a:gd name="adj2" fmla="val 50000"/>
          </a:avLst>
        </a:prstGeom>
        <a:solidFill>
          <a:srgbClr val="00334C">
            <a:alpha val="3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334C"/>
            </a:solidFill>
          </a:endParaRPr>
        </a:p>
      </dsp:txBody>
      <dsp:txXfrm>
        <a:off x="1931625" y="1251820"/>
        <a:ext cx="259832" cy="260532"/>
      </dsp:txXfrm>
    </dsp:sp>
    <dsp:sp modelId="{1760CEA2-3C60-4501-9F22-ADC867FE0468}">
      <dsp:nvSpPr>
        <dsp:cNvPr id="0" name=""/>
        <dsp:cNvSpPr/>
      </dsp:nvSpPr>
      <dsp:spPr>
        <a:xfrm>
          <a:off x="2456891" y="626175"/>
          <a:ext cx="1750888" cy="1511822"/>
        </a:xfrm>
        <a:prstGeom prst="roundRect">
          <a:avLst>
            <a:gd name="adj" fmla="val 1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Tahoma" panose="020B0604030504040204" pitchFamily="34" charset="0"/>
              <a:ea typeface="Tahoma" panose="020B0604030504040204" pitchFamily="34" charset="0"/>
              <a:cs typeface="Tahoma" panose="020B0604030504040204" pitchFamily="34" charset="0"/>
            </a:rPr>
            <a:t>Form Team</a:t>
          </a:r>
        </a:p>
      </dsp:txBody>
      <dsp:txXfrm>
        <a:off x="2501171" y="670455"/>
        <a:ext cx="1662328" cy="1423262"/>
      </dsp:txXfrm>
    </dsp:sp>
    <dsp:sp modelId="{F0D66ADC-2509-4FFE-AEFE-74B4E55573A1}">
      <dsp:nvSpPr>
        <dsp:cNvPr id="0" name=""/>
        <dsp:cNvSpPr/>
      </dsp:nvSpPr>
      <dsp:spPr>
        <a:xfrm>
          <a:off x="4382869" y="1164976"/>
          <a:ext cx="371188" cy="434220"/>
        </a:xfrm>
        <a:prstGeom prst="rightArrow">
          <a:avLst>
            <a:gd name="adj1" fmla="val 60000"/>
            <a:gd name="adj2" fmla="val 50000"/>
          </a:avLst>
        </a:prstGeom>
        <a:solidFill>
          <a:srgbClr val="00334C">
            <a:alpha val="3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334C"/>
            </a:solidFill>
          </a:endParaRPr>
        </a:p>
      </dsp:txBody>
      <dsp:txXfrm>
        <a:off x="4382869" y="1251820"/>
        <a:ext cx="259832" cy="260532"/>
      </dsp:txXfrm>
    </dsp:sp>
    <dsp:sp modelId="{85AD94E0-AA99-4DF1-B161-59B523479215}">
      <dsp:nvSpPr>
        <dsp:cNvPr id="0" name=""/>
        <dsp:cNvSpPr/>
      </dsp:nvSpPr>
      <dsp:spPr>
        <a:xfrm>
          <a:off x="4908135" y="597155"/>
          <a:ext cx="1750888" cy="1569861"/>
        </a:xfrm>
        <a:prstGeom prst="roundRect">
          <a:avLst>
            <a:gd name="adj" fmla="val 1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Tahoma" panose="020B0604030504040204" pitchFamily="34" charset="0"/>
              <a:ea typeface="Tahoma" panose="020B0604030504040204" pitchFamily="34" charset="0"/>
              <a:cs typeface="Tahoma" panose="020B0604030504040204" pitchFamily="34" charset="0"/>
            </a:rPr>
            <a:t>Develop Documents, Training, and Other Tools</a:t>
          </a:r>
        </a:p>
      </dsp:txBody>
      <dsp:txXfrm>
        <a:off x="4954115" y="643135"/>
        <a:ext cx="1658928" cy="1477901"/>
      </dsp:txXfrm>
    </dsp:sp>
    <dsp:sp modelId="{EA483176-F15F-4B55-874E-707DDBF3D97D}">
      <dsp:nvSpPr>
        <dsp:cNvPr id="0" name=""/>
        <dsp:cNvSpPr/>
      </dsp:nvSpPr>
      <dsp:spPr>
        <a:xfrm>
          <a:off x="6834113" y="1164976"/>
          <a:ext cx="371188" cy="434220"/>
        </a:xfrm>
        <a:prstGeom prst="rightArrow">
          <a:avLst>
            <a:gd name="adj1" fmla="val 60000"/>
            <a:gd name="adj2" fmla="val 50000"/>
          </a:avLst>
        </a:prstGeom>
        <a:solidFill>
          <a:srgbClr val="00334C">
            <a:alpha val="3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334C"/>
            </a:solidFill>
          </a:endParaRPr>
        </a:p>
      </dsp:txBody>
      <dsp:txXfrm>
        <a:off x="6834113" y="1251820"/>
        <a:ext cx="259832" cy="260532"/>
      </dsp:txXfrm>
    </dsp:sp>
    <dsp:sp modelId="{30BCF298-1A10-4725-B5CF-7E155E9C77C1}">
      <dsp:nvSpPr>
        <dsp:cNvPr id="0" name=""/>
        <dsp:cNvSpPr/>
      </dsp:nvSpPr>
      <dsp:spPr>
        <a:xfrm>
          <a:off x="7359379" y="568142"/>
          <a:ext cx="1750888" cy="1627887"/>
        </a:xfrm>
        <a:prstGeom prst="roundRect">
          <a:avLst>
            <a:gd name="adj" fmla="val 1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Tahoma" panose="020B0604030504040204" pitchFamily="34" charset="0"/>
              <a:ea typeface="Tahoma" panose="020B0604030504040204" pitchFamily="34" charset="0"/>
              <a:cs typeface="Tahoma" panose="020B0604030504040204" pitchFamily="34" charset="0"/>
            </a:rPr>
            <a:t>Conduct Training and Outreach</a:t>
          </a:r>
        </a:p>
      </dsp:txBody>
      <dsp:txXfrm>
        <a:off x="7407058" y="615821"/>
        <a:ext cx="1655530" cy="1532529"/>
      </dsp:txXfrm>
    </dsp:sp>
    <dsp:sp modelId="{83B63C18-D0CE-4615-9783-560B8F5815A8}">
      <dsp:nvSpPr>
        <dsp:cNvPr id="0" name=""/>
        <dsp:cNvSpPr/>
      </dsp:nvSpPr>
      <dsp:spPr>
        <a:xfrm>
          <a:off x="9285356" y="1164976"/>
          <a:ext cx="371188" cy="434220"/>
        </a:xfrm>
        <a:prstGeom prst="rightArrow">
          <a:avLst>
            <a:gd name="adj1" fmla="val 60000"/>
            <a:gd name="adj2" fmla="val 50000"/>
          </a:avLst>
        </a:prstGeom>
        <a:solidFill>
          <a:srgbClr val="00334C">
            <a:alpha val="3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rgbClr val="00334C"/>
            </a:solidFill>
          </a:endParaRPr>
        </a:p>
      </dsp:txBody>
      <dsp:txXfrm>
        <a:off x="9285356" y="1251820"/>
        <a:ext cx="259832" cy="260532"/>
      </dsp:txXfrm>
    </dsp:sp>
    <dsp:sp modelId="{775F70EA-DE9C-4310-AA6A-4FC018959405}">
      <dsp:nvSpPr>
        <dsp:cNvPr id="0" name=""/>
        <dsp:cNvSpPr/>
      </dsp:nvSpPr>
      <dsp:spPr>
        <a:xfrm>
          <a:off x="9810623" y="568142"/>
          <a:ext cx="1750888" cy="1627887"/>
        </a:xfrm>
        <a:prstGeom prst="roundRect">
          <a:avLst>
            <a:gd name="adj" fmla="val 1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Tahoma" panose="020B0604030504040204" pitchFamily="34" charset="0"/>
              <a:ea typeface="Tahoma" panose="020B0604030504040204" pitchFamily="34" charset="0"/>
              <a:cs typeface="Tahoma" panose="020B0604030504040204" pitchFamily="34" charset="0"/>
            </a:rPr>
            <a:t>Implement Solutions</a:t>
          </a:r>
        </a:p>
      </dsp:txBody>
      <dsp:txXfrm>
        <a:off x="9858302" y="615821"/>
        <a:ext cx="1655530" cy="153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49402-364F-43CE-955C-C56B6EFAB179}">
      <dsp:nvSpPr>
        <dsp:cNvPr id="0" name=""/>
        <dsp:cNvSpPr/>
      </dsp:nvSpPr>
      <dsp:spPr>
        <a:xfrm>
          <a:off x="1287254" y="2145150"/>
          <a:ext cx="3165949" cy="1899569"/>
        </a:xfrm>
        <a:prstGeom prst="rect">
          <a:avLst/>
        </a:prstGeom>
        <a:blipFill dpi="0" rotWithShape="0">
          <a:blip xmlns:r="http://schemas.openxmlformats.org/officeDocument/2006/relationships" r:embed="rId1">
            <a:alphaModFix amt="50000"/>
          </a:blip>
          <a:srcRect/>
          <a:stretch>
            <a:fillRect/>
          </a:stretch>
        </a:blipFill>
        <a:ln w="31750" cap="rnd" cmpd="sng" algn="ctr">
          <a:solidFill>
            <a:srgbClr val="0065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Land</a:t>
          </a:r>
        </a:p>
      </dsp:txBody>
      <dsp:txXfrm>
        <a:off x="1287254" y="2145150"/>
        <a:ext cx="3165949" cy="1899569"/>
      </dsp:txXfrm>
    </dsp:sp>
    <dsp:sp modelId="{5A1C0DEF-DF93-49A0-9E8C-FE1293BE7CAB}">
      <dsp:nvSpPr>
        <dsp:cNvPr id="0" name=""/>
        <dsp:cNvSpPr/>
      </dsp:nvSpPr>
      <dsp:spPr>
        <a:xfrm>
          <a:off x="4680677" y="2156338"/>
          <a:ext cx="3165949" cy="1899569"/>
        </a:xfrm>
        <a:prstGeom prst="rect">
          <a:avLst/>
        </a:prstGeom>
        <a:blipFill dpi="0" rotWithShape="0">
          <a:blip xmlns:r="http://schemas.openxmlformats.org/officeDocument/2006/relationships" r:embed="rId2">
            <a:alphaModFix amt="38000"/>
          </a:blip>
          <a:srcRect/>
          <a:stretch>
            <a:fillRect/>
          </a:stretch>
        </a:blipFill>
        <a:ln w="31750" cap="rnd" cmpd="sng" algn="ctr">
          <a:solidFill>
            <a:srgbClr val="0065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Air</a:t>
          </a:r>
        </a:p>
      </dsp:txBody>
      <dsp:txXfrm>
        <a:off x="4680677" y="2156338"/>
        <a:ext cx="3165949" cy="1899569"/>
      </dsp:txXfrm>
    </dsp:sp>
    <dsp:sp modelId="{F4400DD3-C808-470A-A532-8C6CE021A134}">
      <dsp:nvSpPr>
        <dsp:cNvPr id="0" name=""/>
        <dsp:cNvSpPr/>
      </dsp:nvSpPr>
      <dsp:spPr>
        <a:xfrm>
          <a:off x="1287254" y="0"/>
          <a:ext cx="3165949" cy="1899569"/>
        </a:xfrm>
        <a:prstGeom prst="rect">
          <a:avLst/>
        </a:prstGeom>
        <a:blipFill rotWithShape="0">
          <a:blip xmlns:r="http://schemas.openxmlformats.org/officeDocument/2006/relationships" r:embed="rId3">
            <a:alphaModFix amt="50000"/>
          </a:blip>
          <a:stretch>
            <a:fillRect/>
          </a:stretch>
        </a:blipFill>
        <a:ln w="31750" cap="rnd" cmpd="sng" algn="ctr">
          <a:solidFill>
            <a:srgbClr val="0065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Remediation</a:t>
          </a:r>
        </a:p>
      </dsp:txBody>
      <dsp:txXfrm>
        <a:off x="1287254" y="0"/>
        <a:ext cx="3165949" cy="1899569"/>
      </dsp:txXfrm>
    </dsp:sp>
    <dsp:sp modelId="{9BD667D1-7248-472D-98B5-6DA1F7F15045}">
      <dsp:nvSpPr>
        <dsp:cNvPr id="0" name=""/>
        <dsp:cNvSpPr/>
      </dsp:nvSpPr>
      <dsp:spPr>
        <a:xfrm>
          <a:off x="4665385" y="0"/>
          <a:ext cx="3165949" cy="1899569"/>
        </a:xfrm>
        <a:prstGeom prst="rect">
          <a:avLst/>
        </a:prstGeom>
        <a:blipFill dpi="0" rotWithShape="1">
          <a:blip xmlns:r="http://schemas.openxmlformats.org/officeDocument/2006/relationships" r:embed="rId4" cstate="print">
            <a:alphaModFix amt="38000"/>
            <a:extLst>
              <a:ext uri="{28A0092B-C50C-407E-A947-70E740481C1C}">
                <a14:useLocalDpi xmlns:a14="http://schemas.microsoft.com/office/drawing/2010/main" val="0"/>
              </a:ext>
            </a:extLst>
          </a:blip>
          <a:srcRect/>
          <a:stretch>
            <a:fillRect/>
          </a:stretch>
        </a:blipFill>
        <a:ln w="31750" cap="rnd" cmpd="sng" algn="ctr">
          <a:solidFill>
            <a:srgbClr val="0065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Water</a:t>
          </a:r>
        </a:p>
      </dsp:txBody>
      <dsp:txXfrm>
        <a:off x="4665385" y="0"/>
        <a:ext cx="3165949" cy="1899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16F9F-78B5-45DB-A2E6-AD152E99F526}">
      <dsp:nvSpPr>
        <dsp:cNvPr id="0" name=""/>
        <dsp:cNvSpPr/>
      </dsp:nvSpPr>
      <dsp:spPr>
        <a:xfrm>
          <a:off x="2729961" y="1718939"/>
          <a:ext cx="1039454" cy="1039454"/>
        </a:xfrm>
        <a:prstGeom prst="ellipse">
          <a:avLst/>
        </a:prstGeom>
        <a:solidFill>
          <a:srgbClr val="00334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ITRC</a:t>
          </a:r>
        </a:p>
      </dsp:txBody>
      <dsp:txXfrm>
        <a:off x="2882186" y="1871164"/>
        <a:ext cx="735004" cy="735004"/>
      </dsp:txXfrm>
    </dsp:sp>
    <dsp:sp modelId="{B410725D-F0E7-453A-94A9-53D47A60C819}">
      <dsp:nvSpPr>
        <dsp:cNvPr id="0" name=""/>
        <dsp:cNvSpPr/>
      </dsp:nvSpPr>
      <dsp:spPr>
        <a:xfrm rot="17362675">
          <a:off x="3342116" y="1617976"/>
          <a:ext cx="239496" cy="34881"/>
        </a:xfrm>
        <a:custGeom>
          <a:avLst/>
          <a:gdLst/>
          <a:ahLst/>
          <a:cxnLst/>
          <a:rect l="0" t="0" r="0" b="0"/>
          <a:pathLst>
            <a:path>
              <a:moveTo>
                <a:pt x="0" y="17440"/>
              </a:moveTo>
              <a:lnTo>
                <a:pt x="239496" y="17440"/>
              </a:lnTo>
            </a:path>
          </a:pathLst>
        </a:custGeom>
        <a:noFill/>
        <a:ln w="19050" cap="rnd" cmpd="sng" algn="ctr">
          <a:solidFill>
            <a:srgbClr val="00334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5877" y="1629429"/>
        <a:ext cx="11974" cy="11974"/>
      </dsp:txXfrm>
    </dsp:sp>
    <dsp:sp modelId="{B96E381F-A6BB-450C-BB6B-9BCFD52B31B0}">
      <dsp:nvSpPr>
        <dsp:cNvPr id="0" name=""/>
        <dsp:cNvSpPr/>
      </dsp:nvSpPr>
      <dsp:spPr>
        <a:xfrm>
          <a:off x="2964352" y="-40029"/>
          <a:ext cx="1608028" cy="1608028"/>
        </a:xfrm>
        <a:prstGeom prst="ellipse">
          <a:avLst/>
        </a:prstGeom>
        <a:solidFill>
          <a:srgbClr val="CDEEFF"/>
        </a:solidFill>
        <a:ln w="25400" cap="rnd" cmpd="sng" algn="ctr">
          <a:solidFill>
            <a:srgbClr val="004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6595"/>
              </a:solidFill>
            </a:rPr>
            <a:t>ECOS/ERIS</a:t>
          </a:r>
        </a:p>
      </dsp:txBody>
      <dsp:txXfrm>
        <a:off x="3199842" y="195461"/>
        <a:ext cx="1137048" cy="1137048"/>
      </dsp:txXfrm>
    </dsp:sp>
    <dsp:sp modelId="{CC62CC5B-4D44-4E54-A9AC-C34958941D9C}">
      <dsp:nvSpPr>
        <dsp:cNvPr id="0" name=""/>
        <dsp:cNvSpPr/>
      </dsp:nvSpPr>
      <dsp:spPr>
        <a:xfrm rot="21014958">
          <a:off x="3758585" y="2094260"/>
          <a:ext cx="459886" cy="34881"/>
        </a:xfrm>
        <a:custGeom>
          <a:avLst/>
          <a:gdLst/>
          <a:ahLst/>
          <a:cxnLst/>
          <a:rect l="0" t="0" r="0" b="0"/>
          <a:pathLst>
            <a:path>
              <a:moveTo>
                <a:pt x="0" y="17440"/>
              </a:moveTo>
              <a:lnTo>
                <a:pt x="459886" y="17440"/>
              </a:lnTo>
            </a:path>
          </a:pathLst>
        </a:custGeom>
        <a:noFill/>
        <a:ln w="19050" cap="rnd" cmpd="sng" algn="ctr">
          <a:solidFill>
            <a:srgbClr val="00334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7031" y="2100204"/>
        <a:ext cx="22994" cy="22994"/>
      </dsp:txXfrm>
    </dsp:sp>
    <dsp:sp modelId="{24098023-9F32-40E4-B447-18B81C93B6DC}">
      <dsp:nvSpPr>
        <dsp:cNvPr id="0" name=""/>
        <dsp:cNvSpPr/>
      </dsp:nvSpPr>
      <dsp:spPr>
        <a:xfrm>
          <a:off x="4203535" y="1132574"/>
          <a:ext cx="1608028" cy="1608028"/>
        </a:xfrm>
        <a:prstGeom prst="ellipse">
          <a:avLst/>
        </a:prstGeom>
        <a:solidFill>
          <a:srgbClr val="CDEEFF"/>
        </a:solidFill>
        <a:ln w="25400" cap="rnd" cmpd="sng" algn="ctr">
          <a:solidFill>
            <a:srgbClr val="004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6595"/>
              </a:solidFill>
            </a:rPr>
            <a:t>Federal Government</a:t>
          </a:r>
        </a:p>
      </dsp:txBody>
      <dsp:txXfrm>
        <a:off x="4439025" y="1368064"/>
        <a:ext cx="1137048" cy="1137048"/>
      </dsp:txXfrm>
    </dsp:sp>
    <dsp:sp modelId="{25ACEFF6-B2E2-42F8-B2B7-CF1F34D765C2}">
      <dsp:nvSpPr>
        <dsp:cNvPr id="0" name=""/>
        <dsp:cNvSpPr/>
      </dsp:nvSpPr>
      <dsp:spPr>
        <a:xfrm rot="2870381">
          <a:off x="3515641" y="2793364"/>
          <a:ext cx="504219" cy="34881"/>
        </a:xfrm>
        <a:custGeom>
          <a:avLst/>
          <a:gdLst/>
          <a:ahLst/>
          <a:cxnLst/>
          <a:rect l="0" t="0" r="0" b="0"/>
          <a:pathLst>
            <a:path>
              <a:moveTo>
                <a:pt x="0" y="17440"/>
              </a:moveTo>
              <a:lnTo>
                <a:pt x="504219" y="17440"/>
              </a:lnTo>
            </a:path>
          </a:pathLst>
        </a:custGeom>
        <a:noFill/>
        <a:ln w="19050" cap="rnd" cmpd="sng" algn="ctr">
          <a:solidFill>
            <a:srgbClr val="00334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5145" y="2798200"/>
        <a:ext cx="25210" cy="25210"/>
      </dsp:txXfrm>
    </dsp:sp>
    <dsp:sp modelId="{9D465815-5B0F-4321-8D11-4DCCB4C067D0}">
      <dsp:nvSpPr>
        <dsp:cNvPr id="0" name=""/>
        <dsp:cNvSpPr/>
      </dsp:nvSpPr>
      <dsp:spPr>
        <a:xfrm>
          <a:off x="3672615" y="2789664"/>
          <a:ext cx="1608028" cy="1608028"/>
        </a:xfrm>
        <a:prstGeom prst="ellipse">
          <a:avLst/>
        </a:prstGeom>
        <a:solidFill>
          <a:srgbClr val="CDEEFF"/>
        </a:solidFill>
        <a:ln w="25400" cap="rnd" cmpd="sng" algn="ctr">
          <a:solidFill>
            <a:srgbClr val="004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6595"/>
              </a:solidFill>
            </a:rPr>
            <a:t>State Government</a:t>
          </a:r>
        </a:p>
      </dsp:txBody>
      <dsp:txXfrm>
        <a:off x="3908105" y="3025154"/>
        <a:ext cx="1137048" cy="1137048"/>
      </dsp:txXfrm>
    </dsp:sp>
    <dsp:sp modelId="{0246F560-94E1-4FEE-961E-7253A9FABBB9}">
      <dsp:nvSpPr>
        <dsp:cNvPr id="0" name=""/>
        <dsp:cNvSpPr/>
      </dsp:nvSpPr>
      <dsp:spPr>
        <a:xfrm rot="6465348">
          <a:off x="2874779" y="2874134"/>
          <a:ext cx="331676" cy="34881"/>
        </a:xfrm>
        <a:custGeom>
          <a:avLst/>
          <a:gdLst/>
          <a:ahLst/>
          <a:cxnLst/>
          <a:rect l="0" t="0" r="0" b="0"/>
          <a:pathLst>
            <a:path>
              <a:moveTo>
                <a:pt x="0" y="17440"/>
              </a:moveTo>
              <a:lnTo>
                <a:pt x="331676" y="17440"/>
              </a:lnTo>
            </a:path>
          </a:pathLst>
        </a:custGeom>
        <a:noFill/>
        <a:ln w="19050" cap="rnd" cmpd="sng" algn="ctr">
          <a:solidFill>
            <a:srgbClr val="00334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32325" y="2883282"/>
        <a:ext cx="16583" cy="16583"/>
      </dsp:txXfrm>
    </dsp:sp>
    <dsp:sp modelId="{180D42C5-B891-4E4D-A53B-1466E09E0C86}">
      <dsp:nvSpPr>
        <dsp:cNvPr id="0" name=""/>
        <dsp:cNvSpPr/>
      </dsp:nvSpPr>
      <dsp:spPr>
        <a:xfrm>
          <a:off x="1940836" y="3011214"/>
          <a:ext cx="1608028" cy="1608028"/>
        </a:xfrm>
        <a:prstGeom prst="ellipse">
          <a:avLst/>
        </a:prstGeom>
        <a:solidFill>
          <a:srgbClr val="CDEEFF"/>
        </a:solidFill>
        <a:ln w="25400" cap="rnd" cmpd="sng" algn="ctr">
          <a:solidFill>
            <a:srgbClr val="004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6595"/>
              </a:solidFill>
            </a:rPr>
            <a:t>Public &amp; Tribal Stakeholders</a:t>
          </a:r>
        </a:p>
      </dsp:txBody>
      <dsp:txXfrm>
        <a:off x="2176326" y="3246704"/>
        <a:ext cx="1137048" cy="1137048"/>
      </dsp:txXfrm>
    </dsp:sp>
    <dsp:sp modelId="{1C1C5FFE-83C7-471E-B9FB-C80E84BEED20}">
      <dsp:nvSpPr>
        <dsp:cNvPr id="0" name=""/>
        <dsp:cNvSpPr/>
      </dsp:nvSpPr>
      <dsp:spPr>
        <a:xfrm rot="10008643">
          <a:off x="2309381" y="2390018"/>
          <a:ext cx="440093" cy="34881"/>
        </a:xfrm>
        <a:custGeom>
          <a:avLst/>
          <a:gdLst/>
          <a:ahLst/>
          <a:cxnLst/>
          <a:rect l="0" t="0" r="0" b="0"/>
          <a:pathLst>
            <a:path>
              <a:moveTo>
                <a:pt x="0" y="17440"/>
              </a:moveTo>
              <a:lnTo>
                <a:pt x="440093" y="17440"/>
              </a:lnTo>
            </a:path>
          </a:pathLst>
        </a:custGeom>
        <a:noFill/>
        <a:ln w="19050" cap="rnd" cmpd="sng" algn="ctr">
          <a:solidFill>
            <a:srgbClr val="00334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518426" y="2396457"/>
        <a:ext cx="22004" cy="22004"/>
      </dsp:txXfrm>
    </dsp:sp>
    <dsp:sp modelId="{38F6616A-D529-42DC-B492-B7090ECC9EB2}">
      <dsp:nvSpPr>
        <dsp:cNvPr id="0" name=""/>
        <dsp:cNvSpPr/>
      </dsp:nvSpPr>
      <dsp:spPr>
        <a:xfrm>
          <a:off x="728366" y="1837104"/>
          <a:ext cx="1608028" cy="1608028"/>
        </a:xfrm>
        <a:prstGeom prst="ellipse">
          <a:avLst/>
        </a:prstGeom>
        <a:solidFill>
          <a:srgbClr val="CDEEFF"/>
        </a:solidFill>
        <a:ln w="25400" cap="rnd" cmpd="sng" algn="ctr">
          <a:solidFill>
            <a:srgbClr val="004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6595"/>
              </a:solidFill>
            </a:rPr>
            <a:t>Industry</a:t>
          </a:r>
          <a:endParaRPr lang="en-US" sz="1100" b="1" kern="1200" dirty="0">
            <a:solidFill>
              <a:srgbClr val="006595"/>
            </a:solidFill>
          </a:endParaRPr>
        </a:p>
      </dsp:txBody>
      <dsp:txXfrm>
        <a:off x="963856" y="2072594"/>
        <a:ext cx="1137048" cy="1137048"/>
      </dsp:txXfrm>
    </dsp:sp>
    <dsp:sp modelId="{20864067-B4A7-4E2D-9150-E827540AADD8}">
      <dsp:nvSpPr>
        <dsp:cNvPr id="0" name=""/>
        <dsp:cNvSpPr/>
      </dsp:nvSpPr>
      <dsp:spPr>
        <a:xfrm rot="13587141">
          <a:off x="2553847" y="1699575"/>
          <a:ext cx="399975" cy="34881"/>
        </a:xfrm>
        <a:custGeom>
          <a:avLst/>
          <a:gdLst/>
          <a:ahLst/>
          <a:cxnLst/>
          <a:rect l="0" t="0" r="0" b="0"/>
          <a:pathLst>
            <a:path>
              <a:moveTo>
                <a:pt x="0" y="17440"/>
              </a:moveTo>
              <a:lnTo>
                <a:pt x="399975" y="17440"/>
              </a:lnTo>
            </a:path>
          </a:pathLst>
        </a:custGeom>
        <a:noFill/>
        <a:ln w="19050" cap="rnd" cmpd="sng" algn="ctr">
          <a:solidFill>
            <a:srgbClr val="00334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43836" y="1707016"/>
        <a:ext cx="19998" cy="19998"/>
      </dsp:txXfrm>
    </dsp:sp>
    <dsp:sp modelId="{F557811B-1FAD-4D69-8B50-C677AE249F8E}">
      <dsp:nvSpPr>
        <dsp:cNvPr id="0" name=""/>
        <dsp:cNvSpPr/>
      </dsp:nvSpPr>
      <dsp:spPr>
        <a:xfrm>
          <a:off x="1258106" y="185299"/>
          <a:ext cx="1608028" cy="1608028"/>
        </a:xfrm>
        <a:prstGeom prst="ellipse">
          <a:avLst/>
        </a:prstGeom>
        <a:solidFill>
          <a:srgbClr val="CDEEFF"/>
        </a:solidFill>
        <a:ln w="25400" cap="rnd" cmpd="sng" algn="ctr">
          <a:solidFill>
            <a:srgbClr val="00436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6595"/>
              </a:solidFill>
            </a:rPr>
            <a:t>Academia</a:t>
          </a:r>
          <a:endParaRPr lang="en-US" sz="1200" b="1" kern="1200" dirty="0">
            <a:solidFill>
              <a:srgbClr val="006595"/>
            </a:solidFill>
          </a:endParaRPr>
        </a:p>
      </dsp:txBody>
      <dsp:txXfrm>
        <a:off x="1493596" y="420789"/>
        <a:ext cx="1137048" cy="113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C3329-ECC8-4ABC-A9A3-FC210D9E587A}">
      <dsp:nvSpPr>
        <dsp:cNvPr id="0" name=""/>
        <dsp:cNvSpPr/>
      </dsp:nvSpPr>
      <dsp:spPr>
        <a:xfrm>
          <a:off x="10338308" y="835305"/>
          <a:ext cx="1905761" cy="1905399"/>
        </a:xfrm>
        <a:prstGeom prst="ellipse">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1BA4504-AEAC-4BF1-9054-6D3A4920EF46}">
      <dsp:nvSpPr>
        <dsp:cNvPr id="0" name=""/>
        <dsp:cNvSpPr/>
      </dsp:nvSpPr>
      <dsp:spPr>
        <a:xfrm>
          <a:off x="10402479" y="898830"/>
          <a:ext cx="1778630" cy="1778350"/>
        </a:xfrm>
        <a:prstGeom prst="ellipse">
          <a:avLst/>
        </a:prstGeom>
        <a:gradFill flip="none" rotWithShape="1">
          <a:gsLst>
            <a:gs pos="13000">
              <a:srgbClr val="00334C"/>
            </a:gs>
            <a:gs pos="100000">
              <a:schemeClr val="accent1">
                <a:lumMod val="0"/>
                <a:lumOff val="100000"/>
              </a:schemeClr>
            </a:gs>
          </a:gsLst>
          <a:path path="circle">
            <a:fillToRect l="50000" t="-80000" r="50000" b="180000"/>
          </a:path>
          <a:tileRect/>
        </a:gradFill>
        <a:ln w="25400" cap="rnd"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b="1" kern="1200" dirty="0"/>
            <a:t>Product Use/</a:t>
          </a:r>
        </a:p>
        <a:p>
          <a:pPr marL="0" lvl="0" indent="0" algn="ctr" defTabSz="622300">
            <a:lnSpc>
              <a:spcPct val="100000"/>
            </a:lnSpc>
            <a:spcBef>
              <a:spcPct val="0"/>
            </a:spcBef>
            <a:spcAft>
              <a:spcPts val="0"/>
            </a:spcAft>
            <a:buNone/>
          </a:pPr>
          <a:r>
            <a:rPr lang="en-US" sz="1400" b="1" kern="1200" dirty="0"/>
            <a:t>Success</a:t>
          </a:r>
        </a:p>
      </dsp:txBody>
      <dsp:txXfrm>
        <a:off x="10656742" y="1152928"/>
        <a:ext cx="1270104" cy="1270155"/>
      </dsp:txXfrm>
    </dsp:sp>
    <dsp:sp modelId="{509229C2-5C6C-46D5-9787-ABE95C977552}">
      <dsp:nvSpPr>
        <dsp:cNvPr id="0" name=""/>
        <dsp:cNvSpPr/>
      </dsp:nvSpPr>
      <dsp:spPr>
        <a:xfrm rot="2700000">
          <a:off x="8369720" y="835091"/>
          <a:ext cx="1905493" cy="1905493"/>
        </a:xfrm>
        <a:prstGeom prst="teardrop">
          <a:avLst>
            <a:gd name="adj" fmla="val 10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4336419-EF4E-4114-9610-93B988D10451}">
      <dsp:nvSpPr>
        <dsp:cNvPr id="0" name=""/>
        <dsp:cNvSpPr/>
      </dsp:nvSpPr>
      <dsp:spPr>
        <a:xfrm>
          <a:off x="8433757" y="898830"/>
          <a:ext cx="1778630" cy="1778350"/>
        </a:xfrm>
        <a:prstGeom prst="ellipse">
          <a:avLst/>
        </a:prstGeom>
        <a:gradFill flip="none" rotWithShape="1">
          <a:gsLst>
            <a:gs pos="13000">
              <a:srgbClr val="00334C"/>
            </a:gs>
            <a:gs pos="100000">
              <a:schemeClr val="accent1">
                <a:lumMod val="0"/>
                <a:lumOff val="100000"/>
              </a:schemeClr>
            </a:gs>
          </a:gsLst>
          <a:path path="circle">
            <a:fillToRect l="50000" t="-80000" r="50000" b="180000"/>
          </a:path>
          <a:tileRect/>
        </a:gradFill>
        <a:ln w="25400" cap="rnd"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US" sz="1400" b="1" kern="1200" dirty="0"/>
            <a:t>Project Transition</a:t>
          </a:r>
        </a:p>
      </dsp:txBody>
      <dsp:txXfrm>
        <a:off x="8688020" y="1152928"/>
        <a:ext cx="1270104" cy="1270155"/>
      </dsp:txXfrm>
    </dsp:sp>
    <dsp:sp modelId="{CF65C487-DEF5-4516-BC66-36FFC5006401}">
      <dsp:nvSpPr>
        <dsp:cNvPr id="0" name=""/>
        <dsp:cNvSpPr/>
      </dsp:nvSpPr>
      <dsp:spPr>
        <a:xfrm rot="2700000">
          <a:off x="6447840" y="823800"/>
          <a:ext cx="1905493" cy="1905493"/>
        </a:xfrm>
        <a:prstGeom prst="teardrop">
          <a:avLst>
            <a:gd name="adj" fmla="val 10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E6E671BE-400D-4900-8523-6F5D4B8E8F9F}">
      <dsp:nvSpPr>
        <dsp:cNvPr id="0" name=""/>
        <dsp:cNvSpPr/>
      </dsp:nvSpPr>
      <dsp:spPr>
        <a:xfrm>
          <a:off x="6506494" y="885012"/>
          <a:ext cx="1778630" cy="1778350"/>
        </a:xfrm>
        <a:prstGeom prst="ellipse">
          <a:avLst/>
        </a:prstGeom>
        <a:gradFill flip="none" rotWithShape="1">
          <a:gsLst>
            <a:gs pos="13000">
              <a:srgbClr val="00334C"/>
            </a:gs>
            <a:gs pos="100000">
              <a:schemeClr val="accent1">
                <a:lumMod val="0"/>
                <a:lumOff val="100000"/>
              </a:schemeClr>
            </a:gs>
          </a:gsLst>
          <a:path path="circle">
            <a:fillToRect l="50000" t="-80000" r="50000" b="180000"/>
          </a:path>
          <a:tileRect/>
        </a:gradFill>
        <a:ln w="25400" cap="rnd"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Product Development</a:t>
          </a:r>
        </a:p>
      </dsp:txBody>
      <dsp:txXfrm>
        <a:off x="6760757" y="1139110"/>
        <a:ext cx="1270104" cy="1270155"/>
      </dsp:txXfrm>
    </dsp:sp>
    <dsp:sp modelId="{0089D914-3A2C-403D-992C-FFDB66BE345C}">
      <dsp:nvSpPr>
        <dsp:cNvPr id="0" name=""/>
        <dsp:cNvSpPr/>
      </dsp:nvSpPr>
      <dsp:spPr>
        <a:xfrm rot="2700000">
          <a:off x="4432275" y="835091"/>
          <a:ext cx="1905493" cy="1905493"/>
        </a:xfrm>
        <a:prstGeom prst="teardrop">
          <a:avLst>
            <a:gd name="adj" fmla="val 10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454B7C3-081F-4A0C-81CB-8BDB29502564}">
      <dsp:nvSpPr>
        <dsp:cNvPr id="0" name=""/>
        <dsp:cNvSpPr/>
      </dsp:nvSpPr>
      <dsp:spPr>
        <a:xfrm>
          <a:off x="4496312" y="898830"/>
          <a:ext cx="1778630" cy="1778350"/>
        </a:xfrm>
        <a:prstGeom prst="ellipse">
          <a:avLst/>
        </a:prstGeom>
        <a:gradFill flip="none" rotWithShape="1">
          <a:gsLst>
            <a:gs pos="13000">
              <a:srgbClr val="00334C"/>
            </a:gs>
            <a:gs pos="100000">
              <a:schemeClr val="accent1">
                <a:lumMod val="0"/>
                <a:lumOff val="100000"/>
              </a:schemeClr>
            </a:gs>
          </a:gsLst>
          <a:path path="circle">
            <a:fillToRect l="50000" t="-80000" r="50000" b="180000"/>
          </a:path>
          <a:tileRect/>
        </a:gradFill>
        <a:ln w="25400" cap="rnd"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Team Formation</a:t>
          </a:r>
        </a:p>
      </dsp:txBody>
      <dsp:txXfrm>
        <a:off x="4749364" y="1152928"/>
        <a:ext cx="1270104" cy="1270155"/>
      </dsp:txXfrm>
    </dsp:sp>
    <dsp:sp modelId="{24EA8EA3-3D34-41E2-AEDF-976A1B0A8CE5}">
      <dsp:nvSpPr>
        <dsp:cNvPr id="0" name=""/>
        <dsp:cNvSpPr/>
      </dsp:nvSpPr>
      <dsp:spPr>
        <a:xfrm rot="2700000">
          <a:off x="2463553" y="835091"/>
          <a:ext cx="1905493" cy="1905493"/>
        </a:xfrm>
        <a:prstGeom prst="teardrop">
          <a:avLst>
            <a:gd name="adj" fmla="val 10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8719BA8-7A08-435B-AD9E-AD28D9D47C45}">
      <dsp:nvSpPr>
        <dsp:cNvPr id="0" name=""/>
        <dsp:cNvSpPr/>
      </dsp:nvSpPr>
      <dsp:spPr>
        <a:xfrm>
          <a:off x="2527590" y="898830"/>
          <a:ext cx="1778630" cy="1778350"/>
        </a:xfrm>
        <a:prstGeom prst="ellipse">
          <a:avLst/>
        </a:prstGeom>
        <a:gradFill flip="none" rotWithShape="1">
          <a:gsLst>
            <a:gs pos="13000">
              <a:srgbClr val="00334C"/>
            </a:gs>
            <a:gs pos="100000">
              <a:schemeClr val="accent1">
                <a:lumMod val="0"/>
                <a:lumOff val="100000"/>
              </a:schemeClr>
            </a:gs>
          </a:gsLst>
          <a:path path="circle">
            <a:fillToRect l="50000" t="-80000" r="50000" b="180000"/>
          </a:path>
          <a:tileRect/>
        </a:gradFill>
        <a:ln w="25400" cap="rnd"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Proposal Development</a:t>
          </a:r>
        </a:p>
      </dsp:txBody>
      <dsp:txXfrm>
        <a:off x="2780642" y="1152928"/>
        <a:ext cx="1270104" cy="1270155"/>
      </dsp:txXfrm>
    </dsp:sp>
    <dsp:sp modelId="{0E655FAC-AEB8-4DF5-8C1A-7535EDA2F2D9}">
      <dsp:nvSpPr>
        <dsp:cNvPr id="0" name=""/>
        <dsp:cNvSpPr/>
      </dsp:nvSpPr>
      <dsp:spPr>
        <a:xfrm rot="2700000">
          <a:off x="494830" y="835091"/>
          <a:ext cx="1905493" cy="1905493"/>
        </a:xfrm>
        <a:prstGeom prst="teardrop">
          <a:avLst>
            <a:gd name="adj" fmla="val 100000"/>
          </a:avLst>
        </a:prstGeom>
        <a:solidFill>
          <a:srgbClr val="00334C"/>
        </a:solidFill>
        <a:ln w="19050"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1E606F03-6759-41DF-B264-DC99EB555DA0}">
      <dsp:nvSpPr>
        <dsp:cNvPr id="0" name=""/>
        <dsp:cNvSpPr/>
      </dsp:nvSpPr>
      <dsp:spPr>
        <a:xfrm>
          <a:off x="557657" y="898830"/>
          <a:ext cx="1778630" cy="1778350"/>
        </a:xfrm>
        <a:prstGeom prst="ellipse">
          <a:avLst/>
        </a:prstGeom>
        <a:gradFill flip="none" rotWithShape="1">
          <a:gsLst>
            <a:gs pos="13000">
              <a:srgbClr val="00334C"/>
            </a:gs>
            <a:gs pos="100000">
              <a:schemeClr val="accent1">
                <a:lumMod val="0"/>
                <a:lumOff val="100000"/>
              </a:schemeClr>
            </a:gs>
          </a:gsLst>
          <a:path path="circle">
            <a:fillToRect l="50000" t="-80000" r="50000" b="180000"/>
          </a:path>
          <a:tileRect/>
        </a:gradFill>
        <a:ln w="25400" cap="rnd"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Environmental Need</a:t>
          </a:r>
        </a:p>
      </dsp:txBody>
      <dsp:txXfrm>
        <a:off x="811920" y="1152928"/>
        <a:ext cx="1270104" cy="12701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1D27E-0E59-4295-A96F-2792D9DDFEF2}">
      <dsp:nvSpPr>
        <dsp:cNvPr id="0" name=""/>
        <dsp:cNvSpPr/>
      </dsp:nvSpPr>
      <dsp:spPr>
        <a:xfrm>
          <a:off x="893" y="6244"/>
          <a:ext cx="3485104" cy="2091062"/>
        </a:xfrm>
        <a:prstGeom prst="rect">
          <a:avLst/>
        </a:prstGeom>
        <a:solidFill>
          <a:srgbClr val="00243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Use ITRC Documents</a:t>
          </a:r>
        </a:p>
      </dsp:txBody>
      <dsp:txXfrm>
        <a:off x="893" y="6244"/>
        <a:ext cx="3485104" cy="2091062"/>
      </dsp:txXfrm>
    </dsp:sp>
    <dsp:sp modelId="{B7D65F4F-81B6-41E0-AF76-6875C3ABDF17}">
      <dsp:nvSpPr>
        <dsp:cNvPr id="0" name=""/>
        <dsp:cNvSpPr/>
      </dsp:nvSpPr>
      <dsp:spPr>
        <a:xfrm>
          <a:off x="3525170" y="6244"/>
          <a:ext cx="3485104" cy="2091062"/>
        </a:xfrm>
        <a:prstGeom prst="rect">
          <a:avLst/>
        </a:prstGeom>
        <a:solidFill>
          <a:srgbClr val="00243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Take ITRC Training Courses</a:t>
          </a:r>
        </a:p>
      </dsp:txBody>
      <dsp:txXfrm>
        <a:off x="3525170" y="6244"/>
        <a:ext cx="3485104" cy="2091062"/>
      </dsp:txXfrm>
    </dsp:sp>
    <dsp:sp modelId="{F812AF3B-C684-4BA5-813C-6156DE8B2862}">
      <dsp:nvSpPr>
        <dsp:cNvPr id="0" name=""/>
        <dsp:cNvSpPr/>
      </dsp:nvSpPr>
      <dsp:spPr>
        <a:xfrm>
          <a:off x="0" y="2133433"/>
          <a:ext cx="3485104" cy="2091062"/>
        </a:xfrm>
        <a:prstGeom prst="rect">
          <a:avLst/>
        </a:prstGeom>
        <a:solidFill>
          <a:srgbClr val="00243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Join ITRC Teams</a:t>
          </a:r>
        </a:p>
      </dsp:txBody>
      <dsp:txXfrm>
        <a:off x="0" y="2133433"/>
        <a:ext cx="3485104" cy="2091062"/>
      </dsp:txXfrm>
    </dsp:sp>
    <dsp:sp modelId="{817BD678-3ACC-4B19-84C6-1A526A3D29B3}">
      <dsp:nvSpPr>
        <dsp:cNvPr id="0" name=""/>
        <dsp:cNvSpPr/>
      </dsp:nvSpPr>
      <dsp:spPr>
        <a:xfrm>
          <a:off x="3522138" y="2133433"/>
          <a:ext cx="3485104" cy="2091062"/>
        </a:xfrm>
        <a:prstGeom prst="rect">
          <a:avLst/>
        </a:prstGeom>
        <a:solidFill>
          <a:srgbClr val="00243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ahoma" panose="020B0604030504040204" pitchFamily="34" charset="0"/>
              <a:ea typeface="Tahoma" panose="020B0604030504040204" pitchFamily="34" charset="0"/>
              <a:cs typeface="Tahoma" panose="020B0604030504040204" pitchFamily="34" charset="0"/>
            </a:rPr>
            <a:t>Contact Your State POC</a:t>
          </a:r>
        </a:p>
      </dsp:txBody>
      <dsp:txXfrm>
        <a:off x="3522138" y="2133433"/>
        <a:ext cx="3485104" cy="209106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6EBC0-7627-440B-A15F-531789EB2AF8}" type="datetimeFigureOut">
              <a:rPr lang="en-US" smtClean="0"/>
              <a:t>5/14/2019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6F6EF-3B08-46AF-80E6-D8C953567F53}" type="slidenum">
              <a:rPr lang="en-US" smtClean="0"/>
              <a:t>‹#›</a:t>
            </a:fld>
            <a:endParaRPr lang="en-US"/>
          </a:p>
        </p:txBody>
      </p:sp>
    </p:spTree>
    <p:extLst>
      <p:ext uri="{BB962C8B-B14F-4D97-AF65-F5344CB8AC3E}">
        <p14:creationId xmlns:p14="http://schemas.microsoft.com/office/powerpoint/2010/main" val="115349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188" indent="-230188"/>
            <a:r>
              <a:rPr lang="en-US" sz="1200" dirty="0">
                <a:solidFill>
                  <a:srgbClr val="0F2645"/>
                </a:solidFill>
              </a:rPr>
              <a:t>Cutting-edge information on innovative environmental technologies and approaches</a:t>
            </a:r>
          </a:p>
          <a:p>
            <a:pPr marL="230188" indent="-230188"/>
            <a:r>
              <a:rPr lang="en-US" sz="1200" dirty="0">
                <a:solidFill>
                  <a:srgbClr val="0F2645"/>
                </a:solidFill>
              </a:rPr>
              <a:t>Opportunities to author national guidance documents and participate in training courses</a:t>
            </a:r>
          </a:p>
          <a:p>
            <a:pPr marL="230188" indent="-230188"/>
            <a:r>
              <a:rPr lang="en-US" sz="1200" dirty="0">
                <a:solidFill>
                  <a:srgbClr val="0F2645"/>
                </a:solidFill>
              </a:rPr>
              <a:t>Insight into the regulatory world</a:t>
            </a:r>
          </a:p>
          <a:p>
            <a:pPr marL="230188" indent="-230188"/>
            <a:r>
              <a:rPr lang="en-US" sz="1200" dirty="0">
                <a:solidFill>
                  <a:srgbClr val="0F2645"/>
                </a:solidFill>
              </a:rPr>
              <a:t>Access to multiple state and federal government entities</a:t>
            </a:r>
          </a:p>
          <a:p>
            <a:pPr marL="230188" indent="-230188"/>
            <a:r>
              <a:rPr lang="en-US" sz="1200" dirty="0">
                <a:solidFill>
                  <a:srgbClr val="0F2645"/>
                </a:solidFill>
              </a:rPr>
              <a:t>Opportunity for broader review of technology</a:t>
            </a:r>
          </a:p>
          <a:p>
            <a:pPr marL="230188" indent="-230188"/>
            <a:r>
              <a:rPr lang="en-US" sz="1200" dirty="0">
                <a:solidFill>
                  <a:srgbClr val="0F2645"/>
                </a:solidFill>
              </a:rPr>
              <a:t>National approach to demonstration and deployment of new technology</a:t>
            </a:r>
          </a:p>
          <a:p>
            <a:pPr marL="230188" indent="-230188"/>
            <a:r>
              <a:rPr lang="en-US" sz="1200" dirty="0">
                <a:solidFill>
                  <a:srgbClr val="0F2645"/>
                </a:solidFill>
              </a:rPr>
              <a:t>Mechanism to identify and integrate regulatory performance expectations among states</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2</a:t>
            </a:fld>
            <a:endParaRPr lang="en-US"/>
          </a:p>
        </p:txBody>
      </p:sp>
    </p:spTree>
    <p:extLst>
      <p:ext uri="{BB962C8B-B14F-4D97-AF65-F5344CB8AC3E}">
        <p14:creationId xmlns:p14="http://schemas.microsoft.com/office/powerpoint/2010/main" val="4097614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16</a:t>
            </a:fld>
            <a:endParaRPr lang="en-US"/>
          </a:p>
        </p:txBody>
      </p:sp>
    </p:spTree>
    <p:extLst>
      <p:ext uri="{BB962C8B-B14F-4D97-AF65-F5344CB8AC3E}">
        <p14:creationId xmlns:p14="http://schemas.microsoft.com/office/powerpoint/2010/main" val="1661594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17</a:t>
            </a:fld>
            <a:endParaRPr lang="en-US"/>
          </a:p>
        </p:txBody>
      </p:sp>
    </p:spTree>
    <p:extLst>
      <p:ext uri="{BB962C8B-B14F-4D97-AF65-F5344CB8AC3E}">
        <p14:creationId xmlns:p14="http://schemas.microsoft.com/office/powerpoint/2010/main" val="2376281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18</a:t>
            </a:fld>
            <a:endParaRPr lang="en-US"/>
          </a:p>
        </p:txBody>
      </p:sp>
    </p:spTree>
    <p:extLst>
      <p:ext uri="{BB962C8B-B14F-4D97-AF65-F5344CB8AC3E}">
        <p14:creationId xmlns:p14="http://schemas.microsoft.com/office/powerpoint/2010/main" val="274212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19</a:t>
            </a:fld>
            <a:endParaRPr lang="en-US"/>
          </a:p>
        </p:txBody>
      </p:sp>
    </p:spTree>
    <p:extLst>
      <p:ext uri="{BB962C8B-B14F-4D97-AF65-F5344CB8AC3E}">
        <p14:creationId xmlns:p14="http://schemas.microsoft.com/office/powerpoint/2010/main" val="50205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21</a:t>
            </a:fld>
            <a:endParaRPr lang="en-US"/>
          </a:p>
        </p:txBody>
      </p:sp>
    </p:spTree>
    <p:extLst>
      <p:ext uri="{BB962C8B-B14F-4D97-AF65-F5344CB8AC3E}">
        <p14:creationId xmlns:p14="http://schemas.microsoft.com/office/powerpoint/2010/main" val="167619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23</a:t>
            </a:fld>
            <a:endParaRPr lang="en-US"/>
          </a:p>
        </p:txBody>
      </p:sp>
    </p:spTree>
    <p:extLst>
      <p:ext uri="{BB962C8B-B14F-4D97-AF65-F5344CB8AC3E}">
        <p14:creationId xmlns:p14="http://schemas.microsoft.com/office/powerpoint/2010/main" val="372804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ITRC works to break down barriers by (1) increasing state regulators’ understanding and confidence in innovative technologies; (2) producing guidance documents and training that are used by environmental professionals across the country to increase regulatory consistency from state-to-state; (3) fostering integration of new technical developments within existing regulations; (4) creating networks of technical experts for use by states when making decisions on innovative environmental technologies; and (5) showing the cost and time savings that can be achieved with innovative environmental technologies.</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24</a:t>
            </a:fld>
            <a:endParaRPr lang="en-US"/>
          </a:p>
        </p:txBody>
      </p:sp>
    </p:spTree>
    <p:extLst>
      <p:ext uri="{BB962C8B-B14F-4D97-AF65-F5344CB8AC3E}">
        <p14:creationId xmlns:p14="http://schemas.microsoft.com/office/powerpoint/2010/main" val="335730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27</a:t>
            </a:fld>
            <a:endParaRPr lang="en-US"/>
          </a:p>
        </p:txBody>
      </p:sp>
    </p:spTree>
    <p:extLst>
      <p:ext uri="{BB962C8B-B14F-4D97-AF65-F5344CB8AC3E}">
        <p14:creationId xmlns:p14="http://schemas.microsoft.com/office/powerpoint/2010/main" val="1310282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US" dirty="0"/>
              <a:t>ITRC has a unique network that includes regulators and the regulated, from the government and private sector. </a:t>
            </a:r>
          </a:p>
          <a:p>
            <a:pPr eaLnBrk="1" hangingPunct="1">
              <a:buFont typeface="Arial" pitchFamily="34" charset="0"/>
              <a:buChar char="•"/>
            </a:pPr>
            <a:r>
              <a:rPr lang="en-US" dirty="0"/>
              <a:t>ITRC is a program of ECOS – the Environmental Council of States (national organization of state environmental agency commissioners) – and ERIS (Environmental Research Institute</a:t>
            </a:r>
            <a:r>
              <a:rPr lang="en-US" baseline="0" dirty="0"/>
              <a:t> of the States) </a:t>
            </a:r>
            <a:r>
              <a:rPr lang="en-US" dirty="0"/>
              <a:t>and ECOS staff provide administration for ITRC.</a:t>
            </a:r>
          </a:p>
          <a:p>
            <a:pPr eaLnBrk="1" hangingPunct="1">
              <a:buFont typeface="Arial" pitchFamily="34" charset="0"/>
              <a:buChar char="•"/>
            </a:pPr>
            <a:r>
              <a:rPr lang="en-US" dirty="0"/>
              <a:t>All ITRC Teams have a minimum of 1-2 state Team Leaders and 5 state members.</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28</a:t>
            </a:fld>
            <a:endParaRPr lang="en-US" dirty="0"/>
          </a:p>
        </p:txBody>
      </p:sp>
    </p:spTree>
    <p:extLst>
      <p:ext uri="{BB962C8B-B14F-4D97-AF65-F5344CB8AC3E}">
        <p14:creationId xmlns:p14="http://schemas.microsoft.com/office/powerpoint/2010/main" val="8154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ITRC training is based on ITRC technical and regulatory guidance documents and focused on increasing understanding and use of ITRC documents. Internet-based training is hosted in conjunction with EPA’s </a:t>
            </a:r>
            <a:r>
              <a:rPr lang="en-US" dirty="0" err="1"/>
              <a:t>Clu</a:t>
            </a:r>
            <a:r>
              <a:rPr lang="en-US" dirty="0"/>
              <a:t>-in Website and is free (and cost-effective, since no travel is required).  Most internet-based training courses are available in archived form for on-demand viewing. ITRC offering Vapor Intrusion classroom training in Michigan October 2017.  See www.itrcweb.org for more information.</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34</a:t>
            </a:fld>
            <a:endParaRPr lang="en-US"/>
          </a:p>
        </p:txBody>
      </p:sp>
    </p:spTree>
    <p:extLst>
      <p:ext uri="{BB962C8B-B14F-4D97-AF65-F5344CB8AC3E}">
        <p14:creationId xmlns:p14="http://schemas.microsoft.com/office/powerpoint/2010/main" val="1773361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ITRC Values</a:t>
            </a:r>
          </a:p>
          <a:p>
            <a:r>
              <a:rPr lang="en-US" dirty="0"/>
              <a:t>Our values represent enduring beliefs that are at the core of ITRC and serve to guide and shape decisions at all levels of the ITRC organization.  We believe that change creates opportunity to implement innovative solutions resulting in protection of human health and the environment. Our approach to developing these solutions is to work as a state-led organization in collaboration with all those affected by the guidance we develop. We believe in taking a path that brings innovation to the environmental marketplace. We believe our products must be grounded in technical excellence that will lead to more capable customers. We expect all to work with integrity so that we may operate in a culture of openness and partnership with our customers and funding sponsors. We strive for consensus in decision making and development of products.</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3</a:t>
            </a:fld>
            <a:endParaRPr lang="en-US"/>
          </a:p>
        </p:txBody>
      </p:sp>
    </p:spTree>
    <p:extLst>
      <p:ext uri="{BB962C8B-B14F-4D97-AF65-F5344CB8AC3E}">
        <p14:creationId xmlns:p14="http://schemas.microsoft.com/office/powerpoint/2010/main" val="601157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35</a:t>
            </a:fld>
            <a:endParaRPr lang="en-US"/>
          </a:p>
        </p:txBody>
      </p:sp>
    </p:spTree>
    <p:extLst>
      <p:ext uri="{BB962C8B-B14F-4D97-AF65-F5344CB8AC3E}">
        <p14:creationId xmlns:p14="http://schemas.microsoft.com/office/powerpoint/2010/main" val="72495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POC Network is one of ITRC’s more important features. ITRC has one of the deepest, if not the deepest, network of state environmental regulators available.  Because of ITRC’s reach into the state environmental agencies, its guidance documents and training truly represent a national perspective.  One benefit of this national perspective is harmonization of state regulatory approaches across the nation.  Another is that ITRC is a powerful state network that can be used by states to maximize their resources. For example, states without technical experts in emerging areas can use ITRC’s network as a resource for addressing technical challenges and decision making on innovative environmental technologies/approaches.   </a:t>
            </a:r>
          </a:p>
          <a:p>
            <a:endParaRPr lang="en-US" dirty="0"/>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40</a:t>
            </a:fld>
            <a:endParaRPr lang="en-US"/>
          </a:p>
        </p:txBody>
      </p:sp>
    </p:spTree>
    <p:extLst>
      <p:ext uri="{BB962C8B-B14F-4D97-AF65-F5344CB8AC3E}">
        <p14:creationId xmlns:p14="http://schemas.microsoft.com/office/powerpoint/2010/main" val="435722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POCs reflects upon ITRC reach into the state environmental agencies.  ITRC has a deep state network as a minimum of 80% of states appoint ITRC POCs, which act in a 2-way communication role between states and ITRC.  The main role of the ITRC POC is to increase use of ITRC documents and training.  However, they also contribute in a number of other important ways listed in this slide. </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41</a:t>
            </a:fld>
            <a:endParaRPr lang="en-US"/>
          </a:p>
        </p:txBody>
      </p:sp>
    </p:spTree>
    <p:extLst>
      <p:ext uri="{BB962C8B-B14F-4D97-AF65-F5344CB8AC3E}">
        <p14:creationId xmlns:p14="http://schemas.microsoft.com/office/powerpoint/2010/main" val="3881173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775" indent="-231775">
              <a:lnSpc>
                <a:spcPct val="110000"/>
              </a:lnSpc>
              <a:spcBef>
                <a:spcPct val="50000"/>
              </a:spcBef>
            </a:pPr>
            <a:r>
              <a:rPr lang="en-US" sz="2400" dirty="0">
                <a:solidFill>
                  <a:srgbClr val="0F2645"/>
                </a:solidFill>
                <a:cs typeface="Arial" charset="0"/>
              </a:rPr>
              <a:t>Collectively EPA, DOD, and DOE:</a:t>
            </a:r>
          </a:p>
          <a:p>
            <a:pPr marL="569913" lvl="1" indent="-222250">
              <a:lnSpc>
                <a:spcPct val="110000"/>
              </a:lnSpc>
              <a:spcBef>
                <a:spcPct val="0"/>
              </a:spcBef>
            </a:pPr>
            <a:r>
              <a:rPr lang="en-US" sz="2200" dirty="0">
                <a:solidFill>
                  <a:srgbClr val="0F2645"/>
                </a:solidFill>
                <a:cs typeface="Arial" charset="0"/>
              </a:rPr>
              <a:t>Have partnered with ITRC since 1995</a:t>
            </a:r>
          </a:p>
          <a:p>
            <a:pPr marL="569913" lvl="1" indent="-222250">
              <a:lnSpc>
                <a:spcPct val="110000"/>
              </a:lnSpc>
              <a:spcBef>
                <a:spcPct val="0"/>
              </a:spcBef>
            </a:pPr>
            <a:r>
              <a:rPr lang="en-US" sz="2200" dirty="0">
                <a:solidFill>
                  <a:srgbClr val="0F2645"/>
                </a:solidFill>
                <a:cs typeface="Arial" charset="0"/>
              </a:rPr>
              <a:t>Are members of the ITRC Board of Advisors</a:t>
            </a:r>
          </a:p>
          <a:p>
            <a:pPr marL="569913" lvl="1" indent="-222250">
              <a:lnSpc>
                <a:spcPct val="110000"/>
              </a:lnSpc>
              <a:spcBef>
                <a:spcPct val="0"/>
              </a:spcBef>
            </a:pPr>
            <a:r>
              <a:rPr lang="en-US" sz="2200" dirty="0">
                <a:solidFill>
                  <a:srgbClr val="0F2645"/>
                </a:solidFill>
                <a:cs typeface="Arial" charset="0"/>
              </a:rPr>
              <a:t>Provided about 70% of ITRC’s budget in 2016</a:t>
            </a:r>
          </a:p>
          <a:p>
            <a:pPr marL="569913" lvl="1" indent="-222250">
              <a:lnSpc>
                <a:spcPct val="110000"/>
              </a:lnSpc>
              <a:spcBef>
                <a:spcPct val="0"/>
              </a:spcBef>
            </a:pPr>
            <a:r>
              <a:rPr lang="en-US" sz="2200" dirty="0">
                <a:solidFill>
                  <a:srgbClr val="0F2645"/>
                </a:solidFill>
                <a:cs typeface="Arial" charset="0"/>
              </a:rPr>
              <a:t>Provide peer review of ITRC documents and training courses</a:t>
            </a:r>
          </a:p>
          <a:p>
            <a:pPr marL="569913" lvl="1" indent="-222250">
              <a:lnSpc>
                <a:spcPct val="110000"/>
              </a:lnSpc>
              <a:spcBef>
                <a:spcPct val="0"/>
              </a:spcBef>
            </a:pPr>
            <a:r>
              <a:rPr lang="en-US" sz="2200" dirty="0">
                <a:solidFill>
                  <a:srgbClr val="0F2645"/>
                </a:solidFill>
                <a:cs typeface="Arial" charset="0"/>
              </a:rPr>
              <a:t>Provide technical experts for ITRC teams</a:t>
            </a:r>
          </a:p>
          <a:p>
            <a:pPr marL="569913" lvl="1" indent="-222250">
              <a:lnSpc>
                <a:spcPct val="110000"/>
              </a:lnSpc>
              <a:spcBef>
                <a:spcPct val="0"/>
              </a:spcBef>
            </a:pPr>
            <a:r>
              <a:rPr lang="en-US" sz="2200" dirty="0">
                <a:solidFill>
                  <a:srgbClr val="0F2645"/>
                </a:solidFill>
                <a:cs typeface="Arial" charset="0"/>
              </a:rPr>
              <a:t>Provide instructors for ITRC training courses </a:t>
            </a:r>
          </a:p>
          <a:p>
            <a:pPr marL="569913" lvl="1" indent="-222250">
              <a:lnSpc>
                <a:spcPct val="110000"/>
              </a:lnSpc>
              <a:spcBef>
                <a:spcPct val="0"/>
              </a:spcBef>
            </a:pPr>
            <a:r>
              <a:rPr lang="en-US" sz="2200" dirty="0">
                <a:solidFill>
                  <a:srgbClr val="0F2645"/>
                </a:solidFill>
                <a:cs typeface="Arial" charset="0"/>
              </a:rPr>
              <a:t>Play an active role in future project selection</a:t>
            </a:r>
          </a:p>
          <a:p>
            <a:pPr marL="569913" lvl="1" indent="-222250">
              <a:lnSpc>
                <a:spcPct val="110000"/>
              </a:lnSpc>
              <a:spcBef>
                <a:spcPct val="0"/>
              </a:spcBef>
            </a:pPr>
            <a:r>
              <a:rPr lang="en-US" sz="2200" dirty="0">
                <a:solidFill>
                  <a:srgbClr val="0F2645"/>
                </a:solidFill>
                <a:cs typeface="Arial" charset="0"/>
              </a:rPr>
              <a:t>Take ITRC training courses</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43</a:t>
            </a:fld>
            <a:endParaRPr lang="en-US"/>
          </a:p>
        </p:txBody>
      </p:sp>
    </p:spTree>
    <p:extLst>
      <p:ext uri="{BB962C8B-B14F-4D97-AF65-F5344CB8AC3E}">
        <p14:creationId xmlns:p14="http://schemas.microsoft.com/office/powerpoint/2010/main" val="116355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47</a:t>
            </a:fld>
            <a:endParaRPr lang="en-US"/>
          </a:p>
        </p:txBody>
      </p:sp>
    </p:spTree>
    <p:extLst>
      <p:ext uri="{BB962C8B-B14F-4D97-AF65-F5344CB8AC3E}">
        <p14:creationId xmlns:p14="http://schemas.microsoft.com/office/powerpoint/2010/main" val="1295184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48</a:t>
            </a:fld>
            <a:endParaRPr lang="en-US" dirty="0"/>
          </a:p>
        </p:txBody>
      </p:sp>
    </p:spTree>
    <p:extLst>
      <p:ext uri="{BB962C8B-B14F-4D97-AF65-F5344CB8AC3E}">
        <p14:creationId xmlns:p14="http://schemas.microsoft.com/office/powerpoint/2010/main" val="1855743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49</a:t>
            </a:fld>
            <a:endParaRPr lang="en-US"/>
          </a:p>
        </p:txBody>
      </p:sp>
    </p:spTree>
    <p:extLst>
      <p:ext uri="{BB962C8B-B14F-4D97-AF65-F5344CB8AC3E}">
        <p14:creationId xmlns:p14="http://schemas.microsoft.com/office/powerpoint/2010/main" val="340346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ITRC Values</a:t>
            </a:r>
          </a:p>
          <a:p>
            <a:r>
              <a:rPr lang="en-US" dirty="0"/>
              <a:t>Our values represent enduring beliefs that are at the core of ITRC and serve to guide and shape decisions at all levels of the ITRC organization.  We believe that change creates opportunity to implement innovative solutions resulting in protection of human health and the environment. Our approach to developing these solutions is to work as a state-led organization in collaboration with all those affected by the guidance we develop. We believe in taking a path that brings innovation to the environmental marketplace. We believe our products must be grounded in technical excellence that will lead to more capable customers. We expect all to work with integrity so that we may operate in a culture of openness and partnership with our customers and funding sponsors. We strive for consensus in decision making and development of products.</a:t>
            </a:r>
          </a:p>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5</a:t>
            </a:fld>
            <a:endParaRPr lang="en-US" dirty="0"/>
          </a:p>
        </p:txBody>
      </p:sp>
    </p:spTree>
    <p:extLst>
      <p:ext uri="{BB962C8B-B14F-4D97-AF65-F5344CB8AC3E}">
        <p14:creationId xmlns:p14="http://schemas.microsoft.com/office/powerpoint/2010/main" val="112908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dirty="0"/>
              <a:t>Why are innovative environmental technologies/approaches important?  Innovative environmental technologies/approaches are (1) typically more cost-effective and efficient than traditional approaches and (2) can provide a solution for a problem where no solution previously existed.  Barriers exist to using innovative environmental technologies, including (1) lack of understanding or trust in the benefits of the innovative technology; (2) different sets of procedures and/or data requirements among states; (3) institutional resistance to change; and </a:t>
            </a:r>
          </a:p>
          <a:p>
            <a:pPr eaLnBrk="1" hangingPunct="1">
              <a:lnSpc>
                <a:spcPct val="90000"/>
              </a:lnSpc>
            </a:pPr>
            <a:r>
              <a:rPr lang="en-US" sz="1200" dirty="0"/>
              <a:t>(4) regulatory inflexibility or pre-specified approaches.</a:t>
            </a:r>
          </a:p>
          <a:p>
            <a:pPr eaLnBrk="1" hangingPunct="1">
              <a:lnSpc>
                <a:spcPct val="90000"/>
              </a:lnSpc>
            </a:pPr>
            <a:endParaRPr lang="en-US" sz="1200" dirty="0"/>
          </a:p>
          <a:p>
            <a:pPr eaLnBrk="1" hangingPunct="1">
              <a:lnSpc>
                <a:spcPct val="90000"/>
              </a:lnSpc>
            </a:pPr>
            <a:r>
              <a:rPr lang="en-US" sz="1200" dirty="0"/>
              <a:t>ITRC works to break down barriers by (1) increasing state regulators’ understanding and confidence in innovative technologies/approaches; (2) producing guidance documents and training that are used by environmental professionals across the country to increase regulatory consistency from state-to-state; (3) fostering integration of new technical developments within existing regulations; (4) creating networks of technical experts for use by states when making decisions on innovative environmental technologies/approaches; (5) showing the cost and time savings that can be achieved with innovative environmental technologies/approaches.</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8</a:t>
            </a:fld>
            <a:endParaRPr lang="en-US"/>
          </a:p>
        </p:txBody>
      </p:sp>
    </p:spTree>
    <p:extLst>
      <p:ext uri="{BB962C8B-B14F-4D97-AF65-F5344CB8AC3E}">
        <p14:creationId xmlns:p14="http://schemas.microsoft.com/office/powerpoint/2010/main" val="2481964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ITRC develops guidance documents and training courses using multi-sector teams of experts. All teams are state-led and include a minimum of 5 state team members. The </a:t>
            </a:r>
            <a:r>
              <a:rPr lang="en-US" b="1" dirty="0"/>
              <a:t>free </a:t>
            </a:r>
            <a:r>
              <a:rPr lang="en-US" dirty="0"/>
              <a:t>documents are distributed around the country</a:t>
            </a:r>
            <a:r>
              <a:rPr lang="en-US" b="1" dirty="0"/>
              <a:t> </a:t>
            </a:r>
            <a:r>
              <a:rPr lang="en-US" dirty="0"/>
              <a:t>and associated </a:t>
            </a:r>
            <a:r>
              <a:rPr lang="en-US" b="1" dirty="0"/>
              <a:t>free </a:t>
            </a:r>
            <a:r>
              <a:rPr lang="en-US" dirty="0"/>
              <a:t>training courses are offered through the internet and in classroom settings.  One unique and powerful aspect of ITRC products is that they are reviewed and edited by ITRC’s national network of hundreds of state regulators, as well as other ITRC members from federal agencies and the private-sector. Thus, ITRC guidance documents and training truly provide a national perspective.  </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9</a:t>
            </a:fld>
            <a:endParaRPr lang="en-US"/>
          </a:p>
        </p:txBody>
      </p:sp>
    </p:spTree>
    <p:extLst>
      <p:ext uri="{BB962C8B-B14F-4D97-AF65-F5344CB8AC3E}">
        <p14:creationId xmlns:p14="http://schemas.microsoft.com/office/powerpoint/2010/main" val="9878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a:t>Long list of topics:</a:t>
            </a:r>
          </a:p>
          <a:p>
            <a:pPr eaLnBrk="1" hangingPunct="1">
              <a:buFontTx/>
              <a:buChar char="•"/>
            </a:pPr>
            <a:r>
              <a:rPr lang="en-US" sz="1200" dirty="0"/>
              <a:t>Triad, SCAPS, Diffusion/passive samplers, Direct push wells, </a:t>
            </a:r>
          </a:p>
          <a:p>
            <a:pPr eaLnBrk="1" hangingPunct="1">
              <a:buFontTx/>
              <a:buChar char="•"/>
            </a:pPr>
            <a:r>
              <a:rPr lang="en-US" sz="1200" dirty="0"/>
              <a:t>Brownfields, Land use controls, Ecological enhancements, Ecological land reuse</a:t>
            </a:r>
          </a:p>
          <a:p>
            <a:pPr eaLnBrk="1" hangingPunct="1">
              <a:buFontTx/>
              <a:buChar char="•"/>
            </a:pPr>
            <a:r>
              <a:rPr lang="en-US" sz="1200" dirty="0"/>
              <a:t>Alternative landfill covers, Landfill bioreactors, Post-closure care at landfills</a:t>
            </a:r>
          </a:p>
          <a:p>
            <a:pPr eaLnBrk="1" hangingPunct="1">
              <a:buFontTx/>
              <a:buChar char="•"/>
            </a:pPr>
            <a:r>
              <a:rPr lang="en-US" sz="1200" dirty="0"/>
              <a:t>DNAPLs characterization, monitoring, and remediation approaches, DNAPL surfactant/cosolvent flushing</a:t>
            </a:r>
          </a:p>
          <a:p>
            <a:pPr eaLnBrk="1" hangingPunct="1">
              <a:buFontTx/>
              <a:buChar char="•"/>
            </a:pPr>
            <a:r>
              <a:rPr lang="en-US" sz="1200" dirty="0"/>
              <a:t>In situ bioremediation, Bioremediation of DNAPLs, Monitored natural attenuation, Enhanced attenuation</a:t>
            </a:r>
          </a:p>
          <a:p>
            <a:pPr eaLnBrk="1" hangingPunct="1">
              <a:buFontTx/>
              <a:buChar char="•"/>
            </a:pPr>
            <a:r>
              <a:rPr lang="en-US" sz="1200" dirty="0"/>
              <a:t>In situ chemical oxidation, Permeable reactive barriers, Thermal desorption</a:t>
            </a:r>
          </a:p>
          <a:p>
            <a:pPr eaLnBrk="1" hangingPunct="1">
              <a:buFontTx/>
              <a:buChar char="•"/>
            </a:pPr>
            <a:r>
              <a:rPr lang="en-US" sz="1200" dirty="0"/>
              <a:t>LNAPLs natural depletion, LNAPLs characterization, monitoring, and remediation approaches</a:t>
            </a:r>
          </a:p>
          <a:p>
            <a:pPr eaLnBrk="1" hangingPunct="1">
              <a:buFontTx/>
              <a:buChar char="•"/>
            </a:pPr>
            <a:r>
              <a:rPr lang="en-US" sz="1200" dirty="0"/>
              <a:t>Metals treatment, Natural attenuation of metals and radionuclides</a:t>
            </a:r>
          </a:p>
          <a:p>
            <a:pPr eaLnBrk="1" hangingPunct="1">
              <a:buFontTx/>
              <a:buChar char="•"/>
            </a:pPr>
            <a:r>
              <a:rPr lang="en-US" sz="1200" dirty="0"/>
              <a:t>MTBE, Perchlorate, Radionuclides</a:t>
            </a:r>
          </a:p>
          <a:p>
            <a:pPr eaLnBrk="1" hangingPunct="1">
              <a:buFontTx/>
              <a:buChar char="•"/>
            </a:pPr>
            <a:r>
              <a:rPr lang="en-US" sz="1200" dirty="0" err="1"/>
              <a:t>Phytotechnologies</a:t>
            </a:r>
            <a:r>
              <a:rPr lang="en-US" sz="1200" dirty="0"/>
              <a:t>, Wetlands</a:t>
            </a:r>
          </a:p>
          <a:p>
            <a:pPr eaLnBrk="1" hangingPunct="1">
              <a:buFontTx/>
              <a:buChar char="•"/>
            </a:pPr>
            <a:r>
              <a:rPr lang="en-US" sz="1200" dirty="0"/>
              <a:t>Remediation Process Optimization and Risk Management</a:t>
            </a:r>
          </a:p>
          <a:p>
            <a:pPr eaLnBrk="1" hangingPunct="1">
              <a:buFontTx/>
              <a:buChar char="•"/>
            </a:pPr>
            <a:r>
              <a:rPr lang="en-US" sz="1200" dirty="0"/>
              <a:t>Risk assessment</a:t>
            </a:r>
          </a:p>
          <a:p>
            <a:pPr eaLnBrk="1" hangingPunct="1">
              <a:buFontTx/>
              <a:buChar char="•"/>
            </a:pPr>
            <a:r>
              <a:rPr lang="en-US" sz="1200" dirty="0"/>
              <a:t>Munitions, UXO, and small arms firing ranges</a:t>
            </a:r>
          </a:p>
          <a:p>
            <a:pPr eaLnBrk="1" hangingPunct="1">
              <a:buFontTx/>
              <a:buChar char="•"/>
            </a:pPr>
            <a:r>
              <a:rPr lang="en-US" sz="1200" dirty="0"/>
              <a:t>Vapor Intrusion</a:t>
            </a:r>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10</a:t>
            </a:fld>
            <a:endParaRPr lang="en-US"/>
          </a:p>
        </p:txBody>
      </p:sp>
    </p:spTree>
    <p:extLst>
      <p:ext uri="{BB962C8B-B14F-4D97-AF65-F5344CB8AC3E}">
        <p14:creationId xmlns:p14="http://schemas.microsoft.com/office/powerpoint/2010/main" val="11503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11</a:t>
            </a:fld>
            <a:endParaRPr lang="en-US" dirty="0"/>
          </a:p>
        </p:txBody>
      </p:sp>
    </p:spTree>
    <p:extLst>
      <p:ext uri="{BB962C8B-B14F-4D97-AF65-F5344CB8AC3E}">
        <p14:creationId xmlns:p14="http://schemas.microsoft.com/office/powerpoint/2010/main" val="399152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Char char="•"/>
            </a:pPr>
            <a:r>
              <a:rPr lang="en-US" dirty="0"/>
              <a:t>ITRC has a unique network that includes regulators and the regulated, from the government and private sector. </a:t>
            </a:r>
          </a:p>
          <a:p>
            <a:pPr eaLnBrk="1" hangingPunct="1">
              <a:buFont typeface="Arial" pitchFamily="34" charset="0"/>
              <a:buChar char="•"/>
            </a:pPr>
            <a:r>
              <a:rPr lang="en-US" dirty="0"/>
              <a:t>ITRC is a program of ECOS – the Environmental Council of States (national organization of state environmental agency commissioners) – and ERIS (Environmental Research Institute</a:t>
            </a:r>
            <a:r>
              <a:rPr lang="en-US" baseline="0" dirty="0"/>
              <a:t> of the States) </a:t>
            </a:r>
            <a:r>
              <a:rPr lang="en-US" dirty="0"/>
              <a:t>and ECOS staff provide administration for ITRC.</a:t>
            </a:r>
          </a:p>
          <a:p>
            <a:pPr eaLnBrk="1" hangingPunct="1">
              <a:buFont typeface="Arial" pitchFamily="34" charset="0"/>
              <a:buChar char="•"/>
            </a:pPr>
            <a:r>
              <a:rPr lang="en-US" dirty="0"/>
              <a:t>All ITRC Teams have a minimum of 1-2 state Team Leaders and 5 state members.</a:t>
            </a:r>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5AC6F6EF-3B08-46AF-80E6-D8C953567F53}" type="slidenum">
              <a:rPr lang="en-US" smtClean="0"/>
              <a:t>12</a:t>
            </a:fld>
            <a:endParaRPr lang="en-US"/>
          </a:p>
        </p:txBody>
      </p:sp>
    </p:spTree>
    <p:extLst>
      <p:ext uri="{BB962C8B-B14F-4D97-AF65-F5344CB8AC3E}">
        <p14:creationId xmlns:p14="http://schemas.microsoft.com/office/powerpoint/2010/main" val="81542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6F6EF-3B08-46AF-80E6-D8C953567F53}" type="slidenum">
              <a:rPr lang="en-US" smtClean="0"/>
              <a:t>15</a:t>
            </a:fld>
            <a:endParaRPr lang="en-US"/>
          </a:p>
        </p:txBody>
      </p:sp>
    </p:spTree>
    <p:extLst>
      <p:ext uri="{BB962C8B-B14F-4D97-AF65-F5344CB8AC3E}">
        <p14:creationId xmlns:p14="http://schemas.microsoft.com/office/powerpoint/2010/main" val="3831286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95D1C5C-78E5-43FA-A51E-5436C5FE01E6}"/>
              </a:ext>
            </a:extLst>
          </p:cNvPr>
          <p:cNvSpPr/>
          <p:nvPr userDrawn="1"/>
        </p:nvSpPr>
        <p:spPr>
          <a:xfrm>
            <a:off x="0" y="5830645"/>
            <a:ext cx="12192000" cy="1027355"/>
          </a:xfrm>
          <a:prstGeom prst="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ctrTitle"/>
          </p:nvPr>
        </p:nvSpPr>
        <p:spPr>
          <a:xfrm>
            <a:off x="611479" y="1989214"/>
            <a:ext cx="5283552" cy="2483527"/>
          </a:xfrm>
        </p:spPr>
        <p:txBody>
          <a:bodyPr anchor="b"/>
          <a:lstStyle>
            <a:lvl1pPr>
              <a:defRPr sz="5400">
                <a:solidFill>
                  <a:srgbClr val="00334C"/>
                </a:solidFill>
              </a:defRPr>
            </a:lvl1pPr>
          </a:lstStyle>
          <a:p>
            <a:r>
              <a:rPr lang="en-US" dirty="0"/>
              <a:t>Click to edit Master title style</a:t>
            </a:r>
          </a:p>
        </p:txBody>
      </p:sp>
      <p:sp>
        <p:nvSpPr>
          <p:cNvPr id="3" name="Subtitle 2"/>
          <p:cNvSpPr>
            <a:spLocks noGrp="1"/>
          </p:cNvSpPr>
          <p:nvPr>
            <p:ph type="subTitle" idx="1"/>
          </p:nvPr>
        </p:nvSpPr>
        <p:spPr bwMode="gray">
          <a:xfrm>
            <a:off x="608194" y="4667654"/>
            <a:ext cx="5283552" cy="460107"/>
          </a:xfrm>
        </p:spPr>
        <p:txBody>
          <a:bodyPr anchor="t"/>
          <a:lstStyle>
            <a:lvl1pPr marL="0" indent="0" algn="l">
              <a:buNone/>
              <a:defRPr cap="all">
                <a:solidFill>
                  <a:srgbClr val="00334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a:extLst>
              <a:ext uri="{FF2B5EF4-FFF2-40B4-BE49-F238E27FC236}">
                <a16:creationId xmlns:a16="http://schemas.microsoft.com/office/drawing/2014/main" id="{3A810950-61AC-4C03-892A-9844D9AC72C4}"/>
              </a:ext>
            </a:extLst>
          </p:cNvPr>
          <p:cNvSpPr txBox="1">
            <a:spLocks/>
          </p:cNvSpPr>
          <p:nvPr userDrawn="1"/>
        </p:nvSpPr>
        <p:spPr bwMode="gray">
          <a:xfrm>
            <a:off x="1731774" y="445533"/>
            <a:ext cx="3205537" cy="121025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00334C"/>
                </a:solidFill>
              </a:rPr>
              <a:t>Advancing </a:t>
            </a:r>
            <a:br>
              <a:rPr lang="en-US" sz="2800" dirty="0">
                <a:solidFill>
                  <a:srgbClr val="00334C"/>
                </a:solidFill>
              </a:rPr>
            </a:br>
            <a:r>
              <a:rPr lang="en-US" sz="2800" dirty="0">
                <a:solidFill>
                  <a:srgbClr val="00334C"/>
                </a:solidFill>
              </a:rPr>
              <a:t>Environmental </a:t>
            </a:r>
            <a:br>
              <a:rPr lang="en-US" sz="2800" dirty="0">
                <a:solidFill>
                  <a:srgbClr val="00334C"/>
                </a:solidFill>
              </a:rPr>
            </a:br>
            <a:r>
              <a:rPr lang="en-US" sz="2800" dirty="0">
                <a:solidFill>
                  <a:srgbClr val="00334C"/>
                </a:solidFill>
              </a:rPr>
              <a:t>Solutions</a:t>
            </a:r>
          </a:p>
        </p:txBody>
      </p:sp>
      <p:pic>
        <p:nvPicPr>
          <p:cNvPr id="15" name="Picture 14">
            <a:extLst>
              <a:ext uri="{FF2B5EF4-FFF2-40B4-BE49-F238E27FC236}">
                <a16:creationId xmlns:a16="http://schemas.microsoft.com/office/drawing/2014/main" id="{18F1ABDD-B56C-4962-A652-138E96D1AA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2214"/>
          <a:stretch/>
        </p:blipFill>
        <p:spPr>
          <a:xfrm>
            <a:off x="7377902" y="3018729"/>
            <a:ext cx="4465779" cy="2315813"/>
          </a:xfrm>
          <a:prstGeom prst="rect">
            <a:avLst/>
          </a:prstGeom>
        </p:spPr>
      </p:pic>
      <p:pic>
        <p:nvPicPr>
          <p:cNvPr id="17" name="Picture 16">
            <a:extLst>
              <a:ext uri="{FF2B5EF4-FFF2-40B4-BE49-F238E27FC236}">
                <a16:creationId xmlns:a16="http://schemas.microsoft.com/office/drawing/2014/main" id="{484943B9-278F-46C0-82C7-6E7F3BDF79B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9582" r="8021" b="-1085"/>
          <a:stretch/>
        </p:blipFill>
        <p:spPr>
          <a:xfrm>
            <a:off x="7378679" y="365551"/>
            <a:ext cx="4465002" cy="2315813"/>
          </a:xfrm>
          <a:prstGeom prst="rect">
            <a:avLst/>
          </a:prstGeom>
        </p:spPr>
      </p:pic>
      <p:pic>
        <p:nvPicPr>
          <p:cNvPr id="20" name="Picture 19">
            <a:extLst>
              <a:ext uri="{FF2B5EF4-FFF2-40B4-BE49-F238E27FC236}">
                <a16:creationId xmlns:a16="http://schemas.microsoft.com/office/drawing/2014/main" id="{F19AC7A6-AE5D-477F-B720-E4A84CBD89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496" y="6048035"/>
            <a:ext cx="1564557" cy="578265"/>
          </a:xfrm>
          <a:prstGeom prst="rect">
            <a:avLst/>
          </a:prstGeom>
        </p:spPr>
      </p:pic>
      <p:pic>
        <p:nvPicPr>
          <p:cNvPr id="22" name="Picture 21">
            <a:extLst>
              <a:ext uri="{FF2B5EF4-FFF2-40B4-BE49-F238E27FC236}">
                <a16:creationId xmlns:a16="http://schemas.microsoft.com/office/drawing/2014/main" id="{7DF8175C-E8C0-4156-802B-DC459BCC66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7644" y="5934988"/>
            <a:ext cx="634208" cy="804361"/>
          </a:xfrm>
          <a:prstGeom prst="rect">
            <a:avLst/>
          </a:prstGeom>
        </p:spPr>
      </p:pic>
      <p:pic>
        <p:nvPicPr>
          <p:cNvPr id="24" name="Picture 23">
            <a:extLst>
              <a:ext uri="{FF2B5EF4-FFF2-40B4-BE49-F238E27FC236}">
                <a16:creationId xmlns:a16="http://schemas.microsoft.com/office/drawing/2014/main" id="{995B6363-6EFC-4455-A184-8052C1BAF3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74748" y="445533"/>
            <a:ext cx="1212778" cy="1210251"/>
          </a:xfrm>
          <a:prstGeom prst="rect">
            <a:avLst/>
          </a:prstGeom>
        </p:spPr>
      </p:pic>
    </p:spTree>
    <p:extLst>
      <p:ext uri="{BB962C8B-B14F-4D97-AF65-F5344CB8AC3E}">
        <p14:creationId xmlns:p14="http://schemas.microsoft.com/office/powerpoint/2010/main" val="120841693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shadeToTitle="1">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8BF32BAC-8CD4-43D9-9F59-C9B3DDA2BFEF}"/>
              </a:ext>
            </a:extLst>
          </p:cNvPr>
          <p:cNvSpPr/>
          <p:nvPr userDrawn="1"/>
        </p:nvSpPr>
        <p:spPr>
          <a:xfrm>
            <a:off x="0" y="0"/>
            <a:ext cx="12192000" cy="1366463"/>
          </a:xfrm>
          <a:prstGeom prst="flowChartDocument">
            <a:avLst/>
          </a:prstGeom>
          <a:gradFill flip="none" rotWithShape="1">
            <a:gsLst>
              <a:gs pos="0">
                <a:srgbClr val="00334C"/>
              </a:gs>
              <a:gs pos="71000">
                <a:srgbClr val="00659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2474" y="316621"/>
            <a:ext cx="8761413" cy="706964"/>
          </a:xfrm>
        </p:spPr>
        <p:txBody>
          <a:bodyPr/>
          <a:lstStyle/>
          <a:p>
            <a:r>
              <a:rPr lang="en-US" dirty="0"/>
              <a:t>Click to edit Master title style</a:t>
            </a:r>
          </a:p>
        </p:txBody>
      </p:sp>
      <p:sp>
        <p:nvSpPr>
          <p:cNvPr id="3" name="Content Placeholder 2"/>
          <p:cNvSpPr>
            <a:spLocks noGrp="1"/>
          </p:cNvSpPr>
          <p:nvPr>
            <p:ph idx="1"/>
          </p:nvPr>
        </p:nvSpPr>
        <p:spPr>
          <a:xfrm>
            <a:off x="272474" y="1599047"/>
            <a:ext cx="8825659" cy="3416300"/>
          </a:xfrm>
        </p:spPr>
        <p:txBody>
          <a:bodyPr>
            <a:normAutofit/>
          </a:bodyPr>
          <a:lstStyle>
            <a:lvl1pPr>
              <a:buClr>
                <a:srgbClr val="002060"/>
              </a:buClr>
              <a:defRPr sz="2800">
                <a:solidFill>
                  <a:srgbClr val="00334C"/>
                </a:solidFill>
                <a:latin typeface="Tahoma" panose="020B0604030504040204" pitchFamily="34" charset="0"/>
                <a:ea typeface="Tahoma" panose="020B0604030504040204" pitchFamily="34" charset="0"/>
                <a:cs typeface="Tahoma" panose="020B0604030504040204" pitchFamily="34" charset="0"/>
              </a:defRPr>
            </a:lvl1pPr>
            <a:lvl2pPr>
              <a:buClr>
                <a:srgbClr val="002060"/>
              </a:buClr>
              <a:defRPr sz="2400">
                <a:solidFill>
                  <a:srgbClr val="00334C"/>
                </a:solidFill>
                <a:latin typeface="Tahoma" panose="020B0604030504040204" pitchFamily="34" charset="0"/>
                <a:ea typeface="Tahoma" panose="020B0604030504040204" pitchFamily="34" charset="0"/>
                <a:cs typeface="Tahoma" panose="020B0604030504040204" pitchFamily="34" charset="0"/>
              </a:defRPr>
            </a:lvl2pPr>
            <a:lvl3pPr>
              <a:buClr>
                <a:srgbClr val="002060"/>
              </a:buClr>
              <a:defRPr sz="2000">
                <a:solidFill>
                  <a:srgbClr val="00334C"/>
                </a:solidFill>
                <a:latin typeface="Tahoma" panose="020B0604030504040204" pitchFamily="34" charset="0"/>
                <a:ea typeface="Tahoma" panose="020B0604030504040204" pitchFamily="34" charset="0"/>
                <a:cs typeface="Tahoma" panose="020B0604030504040204" pitchFamily="34" charset="0"/>
              </a:defRPr>
            </a:lvl3pPr>
            <a:lvl4pPr>
              <a:buClr>
                <a:srgbClr val="002060"/>
              </a:buClr>
              <a:defRPr sz="1800">
                <a:solidFill>
                  <a:srgbClr val="00334C"/>
                </a:solidFill>
                <a:latin typeface="Tahoma" panose="020B0604030504040204" pitchFamily="34" charset="0"/>
                <a:ea typeface="Tahoma" panose="020B0604030504040204" pitchFamily="34" charset="0"/>
                <a:cs typeface="Tahoma" panose="020B0604030504040204" pitchFamily="34" charset="0"/>
              </a:defRPr>
            </a:lvl4pPr>
            <a:lvl5pPr>
              <a:buClr>
                <a:srgbClr val="002060"/>
              </a:buClr>
              <a:defRPr sz="1800">
                <a:solidFill>
                  <a:srgbClr val="00334C"/>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EA6B512-526D-4204-88BC-198F1919EF51}"/>
              </a:ext>
            </a:extLst>
          </p:cNvPr>
          <p:cNvSpPr/>
          <p:nvPr userDrawn="1"/>
        </p:nvSpPr>
        <p:spPr>
          <a:xfrm>
            <a:off x="0" y="6010836"/>
            <a:ext cx="12192000" cy="847164"/>
          </a:xfrm>
          <a:prstGeom prst="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11482101" y="6273022"/>
            <a:ext cx="472611" cy="402266"/>
          </a:xfrm>
          <a:prstGeom prst="rect">
            <a:avLst/>
          </a:prstGeom>
        </p:spPr>
        <p:txBody>
          <a:bodyPr/>
          <a:lstStyle>
            <a:lvl1pPr algn="ctr">
              <a:defRPr sz="1200">
                <a:solidFill>
                  <a:schemeClr val="bg1"/>
                </a:solidFill>
              </a:defRPr>
            </a:lvl1pPr>
          </a:lstStyle>
          <a:p>
            <a:fld id="{FF3F51B9-B4A8-47D8-818E-EF9CB482397C}" type="slidenum">
              <a:rPr lang="en-US" smtClean="0"/>
              <a:pPr/>
              <a:t>‹#›</a:t>
            </a:fld>
            <a:endParaRPr lang="en-US" dirty="0"/>
          </a:p>
        </p:txBody>
      </p:sp>
      <p:pic>
        <p:nvPicPr>
          <p:cNvPr id="8" name="Picture 7">
            <a:extLst>
              <a:ext uri="{FF2B5EF4-FFF2-40B4-BE49-F238E27FC236}">
                <a16:creationId xmlns:a16="http://schemas.microsoft.com/office/drawing/2014/main" id="{7BE7C766-4B73-4D40-A24D-E2B1D29621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84" y="6217030"/>
            <a:ext cx="1176334" cy="434776"/>
          </a:xfrm>
          <a:prstGeom prst="rect">
            <a:avLst/>
          </a:prstGeom>
        </p:spPr>
      </p:pic>
      <p:pic>
        <p:nvPicPr>
          <p:cNvPr id="9" name="Picture 8">
            <a:extLst>
              <a:ext uri="{FF2B5EF4-FFF2-40B4-BE49-F238E27FC236}">
                <a16:creationId xmlns:a16="http://schemas.microsoft.com/office/drawing/2014/main" id="{C53EC630-4CB6-4E22-AEFA-0E24E816DE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512" y="6088921"/>
            <a:ext cx="544822" cy="690994"/>
          </a:xfrm>
          <a:prstGeom prst="rect">
            <a:avLst/>
          </a:prstGeom>
        </p:spPr>
      </p:pic>
      <p:pic>
        <p:nvPicPr>
          <p:cNvPr id="14" name="Picture 13">
            <a:extLst>
              <a:ext uri="{FF2B5EF4-FFF2-40B4-BE49-F238E27FC236}">
                <a16:creationId xmlns:a16="http://schemas.microsoft.com/office/drawing/2014/main" id="{CFFCC14E-00BA-461E-9AD6-CA3133C145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50" y="6088921"/>
            <a:ext cx="692812" cy="690994"/>
          </a:xfrm>
          <a:prstGeom prst="rect">
            <a:avLst/>
          </a:prstGeom>
        </p:spPr>
      </p:pic>
    </p:spTree>
    <p:extLst>
      <p:ext uri="{BB962C8B-B14F-4D97-AF65-F5344CB8AC3E}">
        <p14:creationId xmlns:p14="http://schemas.microsoft.com/office/powerpoint/2010/main" val="315193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21">
            <a:extLst>
              <a:ext uri="{FF2B5EF4-FFF2-40B4-BE49-F238E27FC236}">
                <a16:creationId xmlns:a16="http://schemas.microsoft.com/office/drawing/2014/main" id="{9F0766F2-3B0F-4FEB-8979-128E8F182E58}"/>
              </a:ext>
            </a:extLst>
          </p:cNvPr>
          <p:cNvSpPr/>
          <p:nvPr userDrawn="1"/>
        </p:nvSpPr>
        <p:spPr>
          <a:xfrm>
            <a:off x="0" y="0"/>
            <a:ext cx="12192000" cy="1660936"/>
          </a:xfrm>
          <a:prstGeom prst="flowChartDocument">
            <a:avLst/>
          </a:prstGeom>
          <a:gradFill flip="none" rotWithShape="1">
            <a:gsLst>
              <a:gs pos="0">
                <a:srgbClr val="00334C"/>
              </a:gs>
              <a:gs pos="100000">
                <a:srgbClr val="006595"/>
              </a:gs>
            </a:gsLst>
            <a:lin ang="2700000" scaled="1"/>
            <a:tileRect/>
          </a:gradFill>
          <a:ln>
            <a:solidFill>
              <a:srgbClr val="0033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50828" y="1956665"/>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bwMode="gray">
          <a:xfrm>
            <a:off x="250828" y="295729"/>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Tree>
    <p:extLst>
      <p:ext uri="{BB962C8B-B14F-4D97-AF65-F5344CB8AC3E}">
        <p14:creationId xmlns:p14="http://schemas.microsoft.com/office/powerpoint/2010/main" val="289650028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itrcweb.org/" TargetMode="Externa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3.jpg"/><Relationship Id="rId4" Type="http://schemas.openxmlformats.org/officeDocument/2006/relationships/diagramLayout" Target="../diagrams/layout4.xml"/><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D8224-CD25-4C2B-83DD-60CD20C1A871}"/>
              </a:ext>
            </a:extLst>
          </p:cNvPr>
          <p:cNvSpPr>
            <a:spLocks noGrp="1"/>
          </p:cNvSpPr>
          <p:nvPr>
            <p:ph type="ctrTitle"/>
          </p:nvPr>
        </p:nvSpPr>
        <p:spPr/>
        <p:txBody>
          <a:bodyPr/>
          <a:lstStyle/>
          <a:p>
            <a:r>
              <a:rPr lang="en-US" dirty="0"/>
              <a:t>Outreach Slides</a:t>
            </a:r>
          </a:p>
        </p:txBody>
      </p:sp>
      <p:sp>
        <p:nvSpPr>
          <p:cNvPr id="5" name="Subtitle 4">
            <a:extLst>
              <a:ext uri="{FF2B5EF4-FFF2-40B4-BE49-F238E27FC236}">
                <a16:creationId xmlns:a16="http://schemas.microsoft.com/office/drawing/2014/main" id="{B003BCDA-AFCF-4B95-99BC-411A5B9A7A54}"/>
              </a:ext>
            </a:extLst>
          </p:cNvPr>
          <p:cNvSpPr>
            <a:spLocks noGrp="1"/>
          </p:cNvSpPr>
          <p:nvPr>
            <p:ph type="subTitle" idx="1"/>
          </p:nvPr>
        </p:nvSpPr>
        <p:spPr/>
        <p:txBody>
          <a:bodyPr/>
          <a:lstStyle/>
          <a:p>
            <a:r>
              <a:rPr lang="en-US" dirty="0"/>
              <a:t>By: Author</a:t>
            </a:r>
          </a:p>
        </p:txBody>
      </p:sp>
    </p:spTree>
    <p:extLst>
      <p:ext uri="{BB962C8B-B14F-4D97-AF65-F5344CB8AC3E}">
        <p14:creationId xmlns:p14="http://schemas.microsoft.com/office/powerpoint/2010/main" val="29710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C0D7-EA8C-4642-9E56-CAD7787846F0}"/>
              </a:ext>
            </a:extLst>
          </p:cNvPr>
          <p:cNvSpPr>
            <a:spLocks noGrp="1"/>
          </p:cNvSpPr>
          <p:nvPr>
            <p:ph type="title"/>
          </p:nvPr>
        </p:nvSpPr>
        <p:spPr/>
        <p:txBody>
          <a:bodyPr/>
          <a:lstStyle/>
          <a:p>
            <a:r>
              <a:rPr lang="en-US" dirty="0"/>
              <a:t>ITRC Focus Areas</a:t>
            </a:r>
          </a:p>
        </p:txBody>
      </p:sp>
      <p:sp>
        <p:nvSpPr>
          <p:cNvPr id="4" name="Slide Number Placeholder 3">
            <a:extLst>
              <a:ext uri="{FF2B5EF4-FFF2-40B4-BE49-F238E27FC236}">
                <a16:creationId xmlns:a16="http://schemas.microsoft.com/office/drawing/2014/main" id="{43DC7D93-5645-4D74-B579-6FC12627D9D7}"/>
              </a:ext>
            </a:extLst>
          </p:cNvPr>
          <p:cNvSpPr>
            <a:spLocks noGrp="1"/>
          </p:cNvSpPr>
          <p:nvPr>
            <p:ph type="sldNum" sz="quarter" idx="12"/>
          </p:nvPr>
        </p:nvSpPr>
        <p:spPr/>
        <p:txBody>
          <a:bodyPr/>
          <a:lstStyle/>
          <a:p>
            <a:fld id="{FF3F51B9-B4A8-47D8-818E-EF9CB482397C}" type="slidenum">
              <a:rPr lang="en-US" smtClean="0"/>
              <a:pPr/>
              <a:t>10</a:t>
            </a:fld>
            <a:endParaRPr lang="en-US" dirty="0"/>
          </a:p>
        </p:txBody>
      </p:sp>
      <p:graphicFrame>
        <p:nvGraphicFramePr>
          <p:cNvPr id="5" name="Content Placeholder 3">
            <a:extLst>
              <a:ext uri="{FF2B5EF4-FFF2-40B4-BE49-F238E27FC236}">
                <a16:creationId xmlns:a16="http://schemas.microsoft.com/office/drawing/2014/main" id="{B754D7FA-EF0B-4EF7-9E1A-6033B5AFFD70}"/>
              </a:ext>
            </a:extLst>
          </p:cNvPr>
          <p:cNvGraphicFramePr>
            <a:graphicFrameLocks noGrp="1"/>
          </p:cNvGraphicFramePr>
          <p:nvPr>
            <p:ph idx="1"/>
            <p:extLst>
              <p:ext uri="{D42A27DB-BD31-4B8C-83A1-F6EECF244321}">
                <p14:modId xmlns:p14="http://schemas.microsoft.com/office/powerpoint/2010/main" val="2573197342"/>
              </p:ext>
            </p:extLst>
          </p:nvPr>
        </p:nvGraphicFramePr>
        <p:xfrm>
          <a:off x="1642796" y="1625117"/>
          <a:ext cx="8906408" cy="411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412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7CDE-91B4-466C-A819-0FB5ABC66DBF}"/>
              </a:ext>
            </a:extLst>
          </p:cNvPr>
          <p:cNvSpPr>
            <a:spLocks noGrp="1"/>
          </p:cNvSpPr>
          <p:nvPr>
            <p:ph type="title"/>
          </p:nvPr>
        </p:nvSpPr>
        <p:spPr/>
        <p:txBody>
          <a:bodyPr/>
          <a:lstStyle/>
          <a:p>
            <a:r>
              <a:rPr lang="en-US" dirty="0"/>
              <a:t>Our Impact</a:t>
            </a:r>
          </a:p>
        </p:txBody>
      </p:sp>
      <p:sp>
        <p:nvSpPr>
          <p:cNvPr id="3" name="Content Placeholder 2">
            <a:extLst>
              <a:ext uri="{FF2B5EF4-FFF2-40B4-BE49-F238E27FC236}">
                <a16:creationId xmlns:a16="http://schemas.microsoft.com/office/drawing/2014/main" id="{38621D51-C4AF-421E-8D6A-A1964BB4C515}"/>
              </a:ext>
            </a:extLst>
          </p:cNvPr>
          <p:cNvSpPr>
            <a:spLocks noGrp="1"/>
          </p:cNvSpPr>
          <p:nvPr>
            <p:ph idx="1"/>
          </p:nvPr>
        </p:nvSpPr>
        <p:spPr>
          <a:xfrm>
            <a:off x="302107" y="1645612"/>
            <a:ext cx="6514099" cy="4247188"/>
          </a:xfrm>
        </p:spPr>
        <p:txBody>
          <a:bodyPr>
            <a:normAutofit lnSpcReduction="10000"/>
          </a:bodyPr>
          <a:lstStyle/>
          <a:p>
            <a:r>
              <a:rPr lang="en-US" dirty="0"/>
              <a:t>National network with over 1,000 members from 50 states</a:t>
            </a:r>
          </a:p>
          <a:p>
            <a:r>
              <a:rPr lang="en-US" dirty="0"/>
              <a:t>Database of over 35,000 environmental contacts</a:t>
            </a:r>
          </a:p>
          <a:p>
            <a:r>
              <a:rPr lang="en-US" dirty="0"/>
              <a:t>126 guidance documents</a:t>
            </a:r>
          </a:p>
          <a:p>
            <a:r>
              <a:rPr lang="en-US" dirty="0"/>
              <a:t>Training classes on 76 environmental topics</a:t>
            </a:r>
          </a:p>
          <a:p>
            <a:r>
              <a:rPr lang="en-US" dirty="0"/>
              <a:t>Over 20,000 unique website visitors per month</a:t>
            </a:r>
          </a:p>
          <a:p>
            <a:endParaRPr lang="en-US" dirty="0"/>
          </a:p>
        </p:txBody>
      </p:sp>
      <p:sp>
        <p:nvSpPr>
          <p:cNvPr id="4" name="Slide Number Placeholder 3">
            <a:extLst>
              <a:ext uri="{FF2B5EF4-FFF2-40B4-BE49-F238E27FC236}">
                <a16:creationId xmlns:a16="http://schemas.microsoft.com/office/drawing/2014/main" id="{90148008-F864-4AEC-B67D-9C55F2553932}"/>
              </a:ext>
            </a:extLst>
          </p:cNvPr>
          <p:cNvSpPr>
            <a:spLocks noGrp="1"/>
          </p:cNvSpPr>
          <p:nvPr>
            <p:ph type="sldNum" sz="quarter" idx="12"/>
          </p:nvPr>
        </p:nvSpPr>
        <p:spPr/>
        <p:txBody>
          <a:bodyPr/>
          <a:lstStyle/>
          <a:p>
            <a:fld id="{FF3F51B9-B4A8-47D8-818E-EF9CB482397C}" type="slidenum">
              <a:rPr lang="en-US" smtClean="0"/>
              <a:pPr/>
              <a:t>11</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9706" y="1874212"/>
            <a:ext cx="4995112" cy="3137425"/>
          </a:xfrm>
          <a:prstGeom prst="rect">
            <a:avLst/>
          </a:prstGeom>
        </p:spPr>
      </p:pic>
      <p:sp>
        <p:nvSpPr>
          <p:cNvPr id="8" name="TextBox 7"/>
          <p:cNvSpPr txBox="1"/>
          <p:nvPr/>
        </p:nvSpPr>
        <p:spPr>
          <a:xfrm>
            <a:off x="6879706" y="5088331"/>
            <a:ext cx="5080000" cy="338554"/>
          </a:xfrm>
          <a:prstGeom prst="rect">
            <a:avLst/>
          </a:prstGeom>
          <a:noFill/>
        </p:spPr>
        <p:txBody>
          <a:bodyPr wrap="square" rtlCol="0">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PFAS Training Class in Denver, Colorado</a:t>
            </a:r>
          </a:p>
        </p:txBody>
      </p:sp>
    </p:spTree>
    <p:extLst>
      <p:ext uri="{BB962C8B-B14F-4D97-AF65-F5344CB8AC3E}">
        <p14:creationId xmlns:p14="http://schemas.microsoft.com/office/powerpoint/2010/main" val="427238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1DFE-A244-4389-9101-E400BE5FA344}"/>
              </a:ext>
            </a:extLst>
          </p:cNvPr>
          <p:cNvSpPr>
            <a:spLocks noGrp="1"/>
          </p:cNvSpPr>
          <p:nvPr>
            <p:ph type="title"/>
          </p:nvPr>
        </p:nvSpPr>
        <p:spPr/>
        <p:txBody>
          <a:bodyPr/>
          <a:lstStyle/>
          <a:p>
            <a:r>
              <a:rPr lang="en-US" dirty="0"/>
              <a:t>Our Unique Network</a:t>
            </a:r>
          </a:p>
        </p:txBody>
      </p:sp>
      <p:graphicFrame>
        <p:nvGraphicFramePr>
          <p:cNvPr id="5" name="Content Placeholder 4">
            <a:extLst>
              <a:ext uri="{FF2B5EF4-FFF2-40B4-BE49-F238E27FC236}">
                <a16:creationId xmlns:a16="http://schemas.microsoft.com/office/drawing/2014/main" id="{F86AD3A7-FE24-4EC0-B191-9691602F9B7D}"/>
              </a:ext>
            </a:extLst>
          </p:cNvPr>
          <p:cNvGraphicFramePr>
            <a:graphicFrameLocks noGrp="1"/>
          </p:cNvGraphicFramePr>
          <p:nvPr>
            <p:ph idx="1"/>
            <p:extLst>
              <p:ext uri="{D42A27DB-BD31-4B8C-83A1-F6EECF244321}">
                <p14:modId xmlns:p14="http://schemas.microsoft.com/office/powerpoint/2010/main" val="1301868717"/>
              </p:ext>
            </p:extLst>
          </p:nvPr>
        </p:nvGraphicFramePr>
        <p:xfrm>
          <a:off x="2791919" y="1327949"/>
          <a:ext cx="6608161" cy="4652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6D33BE2-739F-459D-91C8-C182858EB266}"/>
              </a:ext>
            </a:extLst>
          </p:cNvPr>
          <p:cNvSpPr>
            <a:spLocks noGrp="1"/>
          </p:cNvSpPr>
          <p:nvPr>
            <p:ph type="sldNum" sz="quarter" idx="12"/>
          </p:nvPr>
        </p:nvSpPr>
        <p:spPr/>
        <p:txBody>
          <a:bodyPr/>
          <a:lstStyle/>
          <a:p>
            <a:fld id="{FF3F51B9-B4A8-47D8-818E-EF9CB482397C}" type="slidenum">
              <a:rPr lang="en-US" smtClean="0"/>
              <a:pPr/>
              <a:t>12</a:t>
            </a:fld>
            <a:endParaRPr lang="en-US" dirty="0"/>
          </a:p>
        </p:txBody>
      </p:sp>
    </p:spTree>
    <p:extLst>
      <p:ext uri="{BB962C8B-B14F-4D97-AF65-F5344CB8AC3E}">
        <p14:creationId xmlns:p14="http://schemas.microsoft.com/office/powerpoint/2010/main" val="245483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EB57-1844-4F2C-8B10-1BBD44B32B64}"/>
              </a:ext>
            </a:extLst>
          </p:cNvPr>
          <p:cNvSpPr>
            <a:spLocks noGrp="1"/>
          </p:cNvSpPr>
          <p:nvPr>
            <p:ph type="title"/>
          </p:nvPr>
        </p:nvSpPr>
        <p:spPr/>
        <p:txBody>
          <a:bodyPr/>
          <a:lstStyle/>
          <a:p>
            <a:r>
              <a:rPr lang="en-US" dirty="0"/>
              <a:t>ITRC Project Development Process</a:t>
            </a:r>
          </a:p>
        </p:txBody>
      </p:sp>
      <p:sp>
        <p:nvSpPr>
          <p:cNvPr id="4" name="Slide Number Placeholder 3">
            <a:extLst>
              <a:ext uri="{FF2B5EF4-FFF2-40B4-BE49-F238E27FC236}">
                <a16:creationId xmlns:a16="http://schemas.microsoft.com/office/drawing/2014/main" id="{707A660A-1B26-4C0B-8003-1A5A870FF7C2}"/>
              </a:ext>
            </a:extLst>
          </p:cNvPr>
          <p:cNvSpPr>
            <a:spLocks noGrp="1"/>
          </p:cNvSpPr>
          <p:nvPr>
            <p:ph type="sldNum" sz="quarter" idx="12"/>
          </p:nvPr>
        </p:nvSpPr>
        <p:spPr/>
        <p:txBody>
          <a:bodyPr/>
          <a:lstStyle/>
          <a:p>
            <a:fld id="{FF3F51B9-B4A8-47D8-818E-EF9CB482397C}" type="slidenum">
              <a:rPr lang="en-US" smtClean="0"/>
              <a:pPr/>
              <a:t>13</a:t>
            </a:fld>
            <a:endParaRPr lang="en-US" dirty="0"/>
          </a:p>
        </p:txBody>
      </p:sp>
      <p:graphicFrame>
        <p:nvGraphicFramePr>
          <p:cNvPr id="5" name="Diagram 4">
            <a:extLst>
              <a:ext uri="{FF2B5EF4-FFF2-40B4-BE49-F238E27FC236}">
                <a16:creationId xmlns:a16="http://schemas.microsoft.com/office/drawing/2014/main" id="{EB383798-AEB4-4606-8285-CA452AFA1A1B}"/>
              </a:ext>
            </a:extLst>
          </p:cNvPr>
          <p:cNvGraphicFramePr/>
          <p:nvPr>
            <p:extLst>
              <p:ext uri="{D42A27DB-BD31-4B8C-83A1-F6EECF244321}">
                <p14:modId xmlns:p14="http://schemas.microsoft.com/office/powerpoint/2010/main" val="2303216141"/>
              </p:ext>
            </p:extLst>
          </p:nvPr>
        </p:nvGraphicFramePr>
        <p:xfrm>
          <a:off x="-363071" y="1882588"/>
          <a:ext cx="12344054" cy="3575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49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B39B-8A45-4A34-86F4-86CADF58FA87}"/>
              </a:ext>
            </a:extLst>
          </p:cNvPr>
          <p:cNvSpPr>
            <a:spLocks noGrp="1"/>
          </p:cNvSpPr>
          <p:nvPr>
            <p:ph type="title"/>
          </p:nvPr>
        </p:nvSpPr>
        <p:spPr/>
        <p:txBody>
          <a:bodyPr/>
          <a:lstStyle/>
          <a:p>
            <a:r>
              <a:rPr lang="en-US" dirty="0"/>
              <a:t>2019 Teams</a:t>
            </a:r>
          </a:p>
        </p:txBody>
      </p:sp>
      <p:sp>
        <p:nvSpPr>
          <p:cNvPr id="3" name="Content Placeholder 2">
            <a:extLst>
              <a:ext uri="{FF2B5EF4-FFF2-40B4-BE49-F238E27FC236}">
                <a16:creationId xmlns:a16="http://schemas.microsoft.com/office/drawing/2014/main" id="{AD9524D0-9CF3-4806-9F4D-3F4573778F1E}"/>
              </a:ext>
            </a:extLst>
          </p:cNvPr>
          <p:cNvSpPr>
            <a:spLocks noGrp="1"/>
          </p:cNvSpPr>
          <p:nvPr>
            <p:ph idx="1"/>
          </p:nvPr>
        </p:nvSpPr>
        <p:spPr/>
        <p:txBody>
          <a:bodyPr/>
          <a:lstStyle/>
          <a:p>
            <a:r>
              <a:rPr lang="en-US" dirty="0"/>
              <a:t> 1,4-Dioxane (NEW)</a:t>
            </a:r>
          </a:p>
          <a:p>
            <a:r>
              <a:rPr lang="en-US" dirty="0"/>
              <a:t> Harmful Cyanobacterial Blooms (NEW)</a:t>
            </a:r>
          </a:p>
          <a:p>
            <a:r>
              <a:rPr lang="en-US" dirty="0"/>
              <a:t> Incremental Sampling Methodology Update (NEW)</a:t>
            </a:r>
          </a:p>
          <a:p>
            <a:r>
              <a:rPr lang="en-US" dirty="0"/>
              <a:t> Per- and Polyfluoroalkyl Substances (PFAS)</a:t>
            </a:r>
          </a:p>
          <a:p>
            <a:r>
              <a:rPr lang="en-US" dirty="0"/>
              <a:t> Advanced Site Characterization Tools (ASCT)</a:t>
            </a:r>
          </a:p>
          <a:p>
            <a:r>
              <a:rPr lang="en-US" dirty="0"/>
              <a:t> In Situ Optimization</a:t>
            </a:r>
          </a:p>
          <a:p>
            <a:endParaRPr lang="en-US" dirty="0"/>
          </a:p>
        </p:txBody>
      </p:sp>
      <p:sp>
        <p:nvSpPr>
          <p:cNvPr id="4" name="Slide Number Placeholder 3">
            <a:extLst>
              <a:ext uri="{FF2B5EF4-FFF2-40B4-BE49-F238E27FC236}">
                <a16:creationId xmlns:a16="http://schemas.microsoft.com/office/drawing/2014/main" id="{84E0EAFE-0A67-4953-ABA4-2DDD2FB409E2}"/>
              </a:ext>
            </a:extLst>
          </p:cNvPr>
          <p:cNvSpPr>
            <a:spLocks noGrp="1"/>
          </p:cNvSpPr>
          <p:nvPr>
            <p:ph type="sldNum" sz="quarter" idx="12"/>
          </p:nvPr>
        </p:nvSpPr>
        <p:spPr/>
        <p:txBody>
          <a:bodyPr/>
          <a:lstStyle/>
          <a:p>
            <a:fld id="{FF3F51B9-B4A8-47D8-818E-EF9CB482397C}" type="slidenum">
              <a:rPr lang="en-US" smtClean="0"/>
              <a:pPr/>
              <a:t>14</a:t>
            </a:fld>
            <a:endParaRPr lang="en-US" dirty="0"/>
          </a:p>
        </p:txBody>
      </p:sp>
    </p:spTree>
    <p:extLst>
      <p:ext uri="{BB962C8B-B14F-4D97-AF65-F5344CB8AC3E}">
        <p14:creationId xmlns:p14="http://schemas.microsoft.com/office/powerpoint/2010/main" val="31304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Teams: 1,4-Dioxane</a:t>
            </a:r>
          </a:p>
        </p:txBody>
      </p:sp>
      <p:sp>
        <p:nvSpPr>
          <p:cNvPr id="3" name="Content Placeholder 2"/>
          <p:cNvSpPr>
            <a:spLocks noGrp="1"/>
          </p:cNvSpPr>
          <p:nvPr>
            <p:ph idx="1"/>
          </p:nvPr>
        </p:nvSpPr>
        <p:spPr>
          <a:xfrm>
            <a:off x="272474" y="1599046"/>
            <a:ext cx="7233226" cy="4070233"/>
          </a:xfrm>
        </p:spPr>
        <p:txBody>
          <a:bodyPr>
            <a:normAutofit fontScale="92500" lnSpcReduction="10000"/>
          </a:bodyPr>
          <a:lstStyle/>
          <a:p>
            <a:r>
              <a:rPr lang="en-US" dirty="0"/>
              <a:t>Began in January 2019</a:t>
            </a:r>
          </a:p>
          <a:p>
            <a:r>
              <a:rPr lang="en-US" b="1" dirty="0"/>
              <a:t>262</a:t>
            </a:r>
            <a:r>
              <a:rPr lang="en-US" dirty="0"/>
              <a:t> total members </a:t>
            </a:r>
            <a:r>
              <a:rPr lang="en-US" dirty="0">
                <a:sym typeface="Wingdings" panose="05000000000000000000" pitchFamily="2" charset="2"/>
              </a:rPr>
              <a:t> </a:t>
            </a:r>
            <a:r>
              <a:rPr lang="en-US" b="1" dirty="0"/>
              <a:t>68</a:t>
            </a:r>
            <a:r>
              <a:rPr lang="en-US" dirty="0"/>
              <a:t> state members</a:t>
            </a:r>
          </a:p>
          <a:p>
            <a:r>
              <a:rPr lang="en-US" dirty="0"/>
              <a:t>Will produce a guidance document, training curricula, and fact sheets on:</a:t>
            </a:r>
          </a:p>
          <a:p>
            <a:pPr lvl="1"/>
            <a:r>
              <a:rPr lang="en-US" dirty="0"/>
              <a:t>Sources of Contamination</a:t>
            </a:r>
          </a:p>
          <a:p>
            <a:pPr lvl="1"/>
            <a:r>
              <a:rPr lang="en-US" dirty="0"/>
              <a:t>Detection Technologies</a:t>
            </a:r>
          </a:p>
          <a:p>
            <a:pPr lvl="1"/>
            <a:r>
              <a:rPr lang="en-US" dirty="0"/>
              <a:t>Remediation Technologies</a:t>
            </a:r>
          </a:p>
          <a:p>
            <a:pPr lvl="1"/>
            <a:r>
              <a:rPr lang="en-US" dirty="0"/>
              <a:t>Regulatory Framework</a:t>
            </a:r>
          </a:p>
          <a:p>
            <a:pPr lvl="1"/>
            <a:r>
              <a:rPr lang="en-US" dirty="0"/>
              <a:t>Risk Communication</a:t>
            </a:r>
          </a:p>
        </p:txBody>
      </p:sp>
      <p:sp>
        <p:nvSpPr>
          <p:cNvPr id="4" name="Slide Number Placeholder 3"/>
          <p:cNvSpPr>
            <a:spLocks noGrp="1"/>
          </p:cNvSpPr>
          <p:nvPr>
            <p:ph type="sldNum" sz="quarter" idx="12"/>
          </p:nvPr>
        </p:nvSpPr>
        <p:spPr/>
        <p:txBody>
          <a:bodyPr/>
          <a:lstStyle/>
          <a:p>
            <a:fld id="{FF3F51B9-B4A8-47D8-818E-EF9CB482397C}" type="slidenum">
              <a:rPr lang="en-US" smtClean="0"/>
              <a:pPr/>
              <a:t>15</a:t>
            </a:fld>
            <a:endParaRPr lang="en-US" dirty="0"/>
          </a:p>
        </p:txBody>
      </p:sp>
      <p:sp>
        <p:nvSpPr>
          <p:cNvPr id="5" name="Rounded Rectangle 4"/>
          <p:cNvSpPr/>
          <p:nvPr/>
        </p:nvSpPr>
        <p:spPr>
          <a:xfrm>
            <a:off x="7523624" y="1502050"/>
            <a:ext cx="4449012" cy="2075369"/>
          </a:xfrm>
          <a:prstGeom prst="round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What is 1,4-Dioxane (1,4-DX)?</a:t>
            </a:r>
          </a:p>
          <a:p>
            <a:pPr algn="ctr"/>
            <a:endParaRPr lang="en-US" sz="1000" dirty="0">
              <a:latin typeface="Tahoma" panose="020B0604030504040204" pitchFamily="34" charset="0"/>
              <a:ea typeface="Tahoma" panose="020B0604030504040204" pitchFamily="34" charset="0"/>
              <a:cs typeface="Tahoma" panose="020B0604030504040204" pitchFamily="34" charset="0"/>
            </a:endParaRPr>
          </a:p>
          <a:p>
            <a:pPr algn="ctr"/>
            <a:r>
              <a:rPr lang="en-US" sz="1400" dirty="0">
                <a:latin typeface="Tahoma" panose="020B0604030504040204" pitchFamily="34" charset="0"/>
                <a:ea typeface="Tahoma" panose="020B0604030504040204" pitchFamily="34" charset="0"/>
                <a:cs typeface="Tahoma" panose="020B0604030504040204" pitchFamily="34" charset="0"/>
              </a:rPr>
              <a:t>A likely human carcinogen that has been used in food additives and laboratory and manufacturing processes. 1,4-DX releases into the surrounding environment through wastewater discharge, unintended spills, historical disposal practices of host solvents, and more.</a:t>
            </a:r>
          </a:p>
        </p:txBody>
      </p:sp>
      <p:sp>
        <p:nvSpPr>
          <p:cNvPr id="6" name="TextBox 5"/>
          <p:cNvSpPr txBox="1"/>
          <p:nvPr/>
        </p:nvSpPr>
        <p:spPr>
          <a:xfrm>
            <a:off x="7505700" y="3732049"/>
            <a:ext cx="4449012" cy="369332"/>
          </a:xfrm>
          <a:prstGeom prst="rect">
            <a:avLst/>
          </a:prstGeom>
          <a:noFill/>
        </p:spPr>
        <p:txBody>
          <a:bodyPr wrap="square" rtlCol="0">
            <a:spAutoFit/>
          </a:bodyPr>
          <a:lstStyle/>
          <a:p>
            <a:pPr algn="ctr"/>
            <a:r>
              <a:rPr lang="en-US" dirty="0"/>
              <a:t>Team Leaders</a:t>
            </a:r>
          </a:p>
        </p:txBody>
      </p:sp>
      <p:pic>
        <p:nvPicPr>
          <p:cNvPr id="1026" name="Picture 2" descr="member ph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919" y="4224668"/>
            <a:ext cx="914399" cy="914400"/>
          </a:xfrm>
          <a:prstGeom prst="rect">
            <a:avLst/>
          </a:prstGeom>
          <a:noFill/>
          <a:ln w="3175">
            <a:solidFill>
              <a:srgbClr val="006595"/>
            </a:solidFill>
          </a:ln>
          <a:extLst>
            <a:ext uri="{909E8E84-426E-40DD-AFC4-6F175D3DCCD1}">
              <a14:hiddenFill xmlns:a14="http://schemas.microsoft.com/office/drawing/2010/main">
                <a:solidFill>
                  <a:srgbClr val="FFFFFF"/>
                </a:solidFill>
              </a14:hiddenFill>
            </a:ext>
          </a:extLst>
        </p:spPr>
      </p:pic>
      <p:pic>
        <p:nvPicPr>
          <p:cNvPr id="1028" name="Picture 4" descr="member ph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1765" y="4256011"/>
            <a:ext cx="870356" cy="870357"/>
          </a:xfrm>
          <a:prstGeom prst="rect">
            <a:avLst/>
          </a:prstGeom>
          <a:noFill/>
          <a:ln w="38100">
            <a:solidFill>
              <a:srgbClr val="006595"/>
            </a:solidFill>
          </a:ln>
          <a:extLst>
            <a:ext uri="{909E8E84-426E-40DD-AFC4-6F175D3DCCD1}">
              <a14:hiddenFill xmlns:a14="http://schemas.microsoft.com/office/drawing/2010/main">
                <a:solidFill>
                  <a:srgbClr val="FFFFFF"/>
                </a:solidFill>
              </a14:hiddenFill>
            </a:ext>
          </a:extLst>
        </p:spPr>
      </p:pic>
      <p:pic>
        <p:nvPicPr>
          <p:cNvPr id="1030" name="Picture 6" descr="https://www.itrcweb.org/Team/GetLogoImage?teamID=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8117" y="3516149"/>
            <a:ext cx="2033183" cy="19437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26299" y="5249655"/>
            <a:ext cx="2769638" cy="707886"/>
          </a:xfrm>
          <a:prstGeom prst="rect">
            <a:avLst/>
          </a:prstGeom>
          <a:noFill/>
        </p:spPr>
        <p:txBody>
          <a:bodyPr wrap="square" rtlCol="0">
            <a:spAutoFit/>
          </a:bodyPr>
          <a:lstStyle/>
          <a:p>
            <a:pPr algn="ctr"/>
            <a:r>
              <a:rPr lang="en-US" sz="1400" b="1" dirty="0"/>
              <a:t>Kirsten </a:t>
            </a:r>
            <a:r>
              <a:rPr lang="en-US" sz="1400" b="1" dirty="0" err="1"/>
              <a:t>Hiortdahl</a:t>
            </a:r>
            <a:endParaRPr lang="en-US" sz="1400" b="1" dirty="0"/>
          </a:p>
          <a:p>
            <a:pPr algn="ctr"/>
            <a:r>
              <a:rPr lang="en-US" sz="1400" dirty="0"/>
              <a:t>North Carolina DEQ</a:t>
            </a:r>
          </a:p>
          <a:p>
            <a:pPr algn="ctr"/>
            <a:r>
              <a:rPr lang="en-US" sz="1200" dirty="0"/>
              <a:t>Kirsten.hiortdahl@ncdenr.gov</a:t>
            </a:r>
          </a:p>
        </p:txBody>
      </p:sp>
      <p:sp>
        <p:nvSpPr>
          <p:cNvPr id="11" name="TextBox 10"/>
          <p:cNvSpPr txBox="1"/>
          <p:nvPr/>
        </p:nvSpPr>
        <p:spPr>
          <a:xfrm>
            <a:off x="9492124" y="5249655"/>
            <a:ext cx="2769638" cy="707886"/>
          </a:xfrm>
          <a:prstGeom prst="rect">
            <a:avLst/>
          </a:prstGeom>
          <a:noFill/>
        </p:spPr>
        <p:txBody>
          <a:bodyPr wrap="square" rtlCol="0">
            <a:spAutoFit/>
          </a:bodyPr>
          <a:lstStyle/>
          <a:p>
            <a:pPr algn="ctr"/>
            <a:r>
              <a:rPr lang="en-US" sz="1400" b="1" dirty="0"/>
              <a:t>Gladys </a:t>
            </a:r>
            <a:r>
              <a:rPr lang="en-US" sz="1400" b="1" dirty="0" err="1"/>
              <a:t>Liehr</a:t>
            </a:r>
            <a:endParaRPr lang="en-US" sz="1400" b="1" dirty="0"/>
          </a:p>
          <a:p>
            <a:pPr algn="ctr"/>
            <a:r>
              <a:rPr lang="en-US" sz="1400" dirty="0"/>
              <a:t>Florida DOH</a:t>
            </a:r>
          </a:p>
          <a:p>
            <a:pPr algn="ctr"/>
            <a:r>
              <a:rPr lang="en-US" sz="1200" dirty="0"/>
              <a:t>Gladys.liehr@flhealth.gov</a:t>
            </a:r>
          </a:p>
        </p:txBody>
      </p:sp>
      <p:sp>
        <p:nvSpPr>
          <p:cNvPr id="13" name="TextBox 12"/>
          <p:cNvSpPr txBox="1"/>
          <p:nvPr/>
        </p:nvSpPr>
        <p:spPr>
          <a:xfrm>
            <a:off x="10739150" y="0"/>
            <a:ext cx="1485901" cy="276999"/>
          </a:xfrm>
          <a:prstGeom prst="rect">
            <a:avLst/>
          </a:prstGeom>
          <a:noFill/>
        </p:spPr>
        <p:txBody>
          <a:bodyPr wrap="square" rtlCol="0">
            <a:spAutoFit/>
          </a:bodyPr>
          <a:lstStyle/>
          <a:p>
            <a:r>
              <a:rPr lang="en-US" sz="1200" dirty="0">
                <a:solidFill>
                  <a:schemeClr val="bg1"/>
                </a:solidFill>
              </a:rPr>
              <a:t>As of February 19</a:t>
            </a:r>
          </a:p>
        </p:txBody>
      </p:sp>
    </p:spTree>
    <p:extLst>
      <p:ext uri="{BB962C8B-B14F-4D97-AF65-F5344CB8AC3E}">
        <p14:creationId xmlns:p14="http://schemas.microsoft.com/office/powerpoint/2010/main" val="309897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74" y="316621"/>
            <a:ext cx="11682238" cy="706964"/>
          </a:xfrm>
        </p:spPr>
        <p:txBody>
          <a:bodyPr/>
          <a:lstStyle/>
          <a:p>
            <a:r>
              <a:rPr lang="en-US" dirty="0"/>
              <a:t>2019 Teams: Harmful Cyanobacterial Blooms</a:t>
            </a:r>
          </a:p>
        </p:txBody>
      </p:sp>
      <p:sp>
        <p:nvSpPr>
          <p:cNvPr id="4" name="Slide Number Placeholder 3"/>
          <p:cNvSpPr>
            <a:spLocks noGrp="1"/>
          </p:cNvSpPr>
          <p:nvPr>
            <p:ph type="sldNum" sz="quarter" idx="12"/>
          </p:nvPr>
        </p:nvSpPr>
        <p:spPr/>
        <p:txBody>
          <a:bodyPr/>
          <a:lstStyle/>
          <a:p>
            <a:fld id="{FF3F51B9-B4A8-47D8-818E-EF9CB482397C}" type="slidenum">
              <a:rPr lang="en-US" smtClean="0"/>
              <a:pPr/>
              <a:t>16</a:t>
            </a:fld>
            <a:endParaRPr lang="en-US" dirty="0"/>
          </a:p>
        </p:txBody>
      </p:sp>
      <p:sp>
        <p:nvSpPr>
          <p:cNvPr id="8" name="TextBox 7"/>
          <p:cNvSpPr txBox="1"/>
          <p:nvPr/>
        </p:nvSpPr>
        <p:spPr>
          <a:xfrm>
            <a:off x="10739150" y="0"/>
            <a:ext cx="1485901" cy="276999"/>
          </a:xfrm>
          <a:prstGeom prst="rect">
            <a:avLst/>
          </a:prstGeom>
          <a:noFill/>
        </p:spPr>
        <p:txBody>
          <a:bodyPr wrap="square" rtlCol="0">
            <a:spAutoFit/>
          </a:bodyPr>
          <a:lstStyle/>
          <a:p>
            <a:r>
              <a:rPr lang="en-US" sz="1200" dirty="0">
                <a:solidFill>
                  <a:schemeClr val="bg1"/>
                </a:solidFill>
              </a:rPr>
              <a:t>As of February 19</a:t>
            </a:r>
          </a:p>
        </p:txBody>
      </p:sp>
      <p:sp>
        <p:nvSpPr>
          <p:cNvPr id="9" name="Content Placeholder 2"/>
          <p:cNvSpPr txBox="1">
            <a:spLocks/>
          </p:cNvSpPr>
          <p:nvPr/>
        </p:nvSpPr>
        <p:spPr>
          <a:xfrm>
            <a:off x="272474" y="1599046"/>
            <a:ext cx="7080826" cy="40702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002060"/>
              </a:buClr>
              <a:buSzPct val="80000"/>
              <a:buFont typeface="Wingdings 3" charset="2"/>
              <a:buChar char=""/>
              <a:defRPr sz="2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rgbClr val="002060"/>
              </a:buClr>
              <a:buSzPct val="80000"/>
              <a:buFont typeface="Wingdings 3" charset="2"/>
              <a:buChar char=""/>
              <a:defRPr sz="24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rgbClr val="002060"/>
              </a:buClr>
              <a:buSzPct val="80000"/>
              <a:buFont typeface="Wingdings 3" charset="2"/>
              <a:buChar char=""/>
              <a:defRPr sz="20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Began in January 2019</a:t>
            </a:r>
          </a:p>
          <a:p>
            <a:r>
              <a:rPr lang="en-US" b="1" dirty="0"/>
              <a:t>133</a:t>
            </a:r>
            <a:r>
              <a:rPr lang="en-US" dirty="0"/>
              <a:t> total members </a:t>
            </a:r>
            <a:r>
              <a:rPr lang="en-US" dirty="0">
                <a:sym typeface="Wingdings" panose="05000000000000000000" pitchFamily="2" charset="2"/>
              </a:rPr>
              <a:t> </a:t>
            </a:r>
            <a:r>
              <a:rPr lang="en-US" b="1" dirty="0"/>
              <a:t>69</a:t>
            </a:r>
            <a:r>
              <a:rPr lang="en-US" dirty="0"/>
              <a:t> state members</a:t>
            </a:r>
          </a:p>
          <a:p>
            <a:r>
              <a:rPr lang="en-US" dirty="0"/>
              <a:t>Will produce a web tool, training curricula, and fact sheets on:</a:t>
            </a:r>
          </a:p>
          <a:p>
            <a:pPr lvl="1"/>
            <a:r>
              <a:rPr lang="en-US" dirty="0"/>
              <a:t>Development and Prevention</a:t>
            </a:r>
          </a:p>
          <a:p>
            <a:pPr lvl="1"/>
            <a:r>
              <a:rPr lang="en-US" dirty="0"/>
              <a:t>Management Practices</a:t>
            </a:r>
          </a:p>
          <a:p>
            <a:pPr lvl="1"/>
            <a:r>
              <a:rPr lang="en-US" dirty="0"/>
              <a:t>Risk Communication</a:t>
            </a:r>
          </a:p>
        </p:txBody>
      </p:sp>
      <p:sp>
        <p:nvSpPr>
          <p:cNvPr id="10" name="Rounded Rectangle 9"/>
          <p:cNvSpPr/>
          <p:nvPr/>
        </p:nvSpPr>
        <p:spPr>
          <a:xfrm>
            <a:off x="7523624" y="1502050"/>
            <a:ext cx="4449012" cy="2075369"/>
          </a:xfrm>
          <a:prstGeom prst="round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What are Harmful Cyanobacterial Blooms (HCB)?</a:t>
            </a:r>
          </a:p>
          <a:p>
            <a:pPr algn="ctr"/>
            <a:endParaRPr lang="en-US" sz="1000" dirty="0">
              <a:latin typeface="Tahoma" panose="020B0604030504040204" pitchFamily="34" charset="0"/>
              <a:ea typeface="Tahoma" panose="020B0604030504040204" pitchFamily="34" charset="0"/>
              <a:cs typeface="Tahoma" panose="020B0604030504040204" pitchFamily="34" charset="0"/>
            </a:endParaRPr>
          </a:p>
          <a:p>
            <a:pPr algn="ctr"/>
            <a:r>
              <a:rPr lang="en-US" sz="1400" dirty="0">
                <a:latin typeface="Tahoma" panose="020B0604030504040204" pitchFamily="34" charset="0"/>
                <a:ea typeface="Tahoma" panose="020B0604030504040204" pitchFamily="34" charset="0"/>
                <a:cs typeface="Tahoma" panose="020B0604030504040204" pitchFamily="34" charset="0"/>
              </a:rPr>
              <a:t>A complex ecological phenomenon that occurs when cyanobacteria proliferate and dominate an aquatic ecosystem. Triggers for increased HCBs include a rapidly warming climate and increased levels of nutrients in surface waters.</a:t>
            </a:r>
          </a:p>
        </p:txBody>
      </p:sp>
      <p:sp>
        <p:nvSpPr>
          <p:cNvPr id="11" name="TextBox 10"/>
          <p:cNvSpPr txBox="1"/>
          <p:nvPr/>
        </p:nvSpPr>
        <p:spPr>
          <a:xfrm>
            <a:off x="7505700" y="3732049"/>
            <a:ext cx="4449012" cy="369332"/>
          </a:xfrm>
          <a:prstGeom prst="rect">
            <a:avLst/>
          </a:prstGeom>
          <a:noFill/>
        </p:spPr>
        <p:txBody>
          <a:bodyPr wrap="square" rtlCol="0">
            <a:spAutoFit/>
          </a:bodyPr>
          <a:lstStyle/>
          <a:p>
            <a:pPr algn="ctr"/>
            <a:r>
              <a:rPr lang="en-US" dirty="0"/>
              <a:t>Team Leaders</a:t>
            </a:r>
          </a:p>
        </p:txBody>
      </p:sp>
      <p:sp>
        <p:nvSpPr>
          <p:cNvPr id="15" name="TextBox 14"/>
          <p:cNvSpPr txBox="1"/>
          <p:nvPr/>
        </p:nvSpPr>
        <p:spPr>
          <a:xfrm>
            <a:off x="7061199" y="5213802"/>
            <a:ext cx="2769638" cy="707886"/>
          </a:xfrm>
          <a:prstGeom prst="rect">
            <a:avLst/>
          </a:prstGeom>
          <a:noFill/>
        </p:spPr>
        <p:txBody>
          <a:bodyPr wrap="square" rtlCol="0">
            <a:spAutoFit/>
          </a:bodyPr>
          <a:lstStyle/>
          <a:p>
            <a:pPr algn="ctr"/>
            <a:r>
              <a:rPr lang="en-US" sz="1400" b="1" dirty="0"/>
              <a:t>Ben Holcomb</a:t>
            </a:r>
          </a:p>
          <a:p>
            <a:pPr algn="ctr"/>
            <a:r>
              <a:rPr lang="en-US" sz="1400" dirty="0"/>
              <a:t>Utah DEQ</a:t>
            </a:r>
          </a:p>
          <a:p>
            <a:pPr algn="ctr"/>
            <a:r>
              <a:rPr lang="en-US" sz="1200" dirty="0"/>
              <a:t>bholcomb@utah.gov</a:t>
            </a:r>
          </a:p>
        </p:txBody>
      </p:sp>
      <p:sp>
        <p:nvSpPr>
          <p:cNvPr id="16" name="TextBox 15"/>
          <p:cNvSpPr txBox="1"/>
          <p:nvPr/>
        </p:nvSpPr>
        <p:spPr>
          <a:xfrm>
            <a:off x="9327024" y="5213802"/>
            <a:ext cx="2769638" cy="707886"/>
          </a:xfrm>
          <a:prstGeom prst="rect">
            <a:avLst/>
          </a:prstGeom>
          <a:noFill/>
        </p:spPr>
        <p:txBody>
          <a:bodyPr wrap="square" rtlCol="0">
            <a:spAutoFit/>
          </a:bodyPr>
          <a:lstStyle/>
          <a:p>
            <a:pPr algn="ctr"/>
            <a:r>
              <a:rPr lang="en-US" sz="1400" b="1" dirty="0"/>
              <a:t>Angela </a:t>
            </a:r>
            <a:r>
              <a:rPr lang="en-US" sz="1400" b="1" dirty="0" err="1"/>
              <a:t>Shambaugh</a:t>
            </a:r>
            <a:endParaRPr lang="en-US" sz="1400" b="1" dirty="0"/>
          </a:p>
          <a:p>
            <a:pPr algn="ctr"/>
            <a:r>
              <a:rPr lang="en-US" sz="1400" dirty="0"/>
              <a:t>Vermont DEC</a:t>
            </a:r>
          </a:p>
          <a:p>
            <a:pPr algn="ctr"/>
            <a:r>
              <a:rPr lang="en-US" sz="1200" dirty="0"/>
              <a:t>angela.shambaugh@vermont.gov</a:t>
            </a:r>
          </a:p>
        </p:txBody>
      </p:sp>
      <p:pic>
        <p:nvPicPr>
          <p:cNvPr id="5122" name="Picture 2" descr="https://www.itrcweb.org/Team/GetLogoImage?teamID=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374" y="3221176"/>
            <a:ext cx="2448103" cy="24481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ember ph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318" y="4198333"/>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pic>
        <p:nvPicPr>
          <p:cNvPr id="5126" name="Picture 6" descr="member pho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4643" y="4198332"/>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3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74" y="316621"/>
            <a:ext cx="11594406" cy="706964"/>
          </a:xfrm>
        </p:spPr>
        <p:txBody>
          <a:bodyPr/>
          <a:lstStyle/>
          <a:p>
            <a:r>
              <a:rPr lang="en-US" dirty="0"/>
              <a:t>2019 Teams: Incremental Sampling Methodology</a:t>
            </a:r>
          </a:p>
        </p:txBody>
      </p:sp>
      <p:sp>
        <p:nvSpPr>
          <p:cNvPr id="4" name="Slide Number Placeholder 3"/>
          <p:cNvSpPr>
            <a:spLocks noGrp="1"/>
          </p:cNvSpPr>
          <p:nvPr>
            <p:ph type="sldNum" sz="quarter" idx="12"/>
          </p:nvPr>
        </p:nvSpPr>
        <p:spPr/>
        <p:txBody>
          <a:bodyPr/>
          <a:lstStyle/>
          <a:p>
            <a:fld id="{FF3F51B9-B4A8-47D8-818E-EF9CB482397C}" type="slidenum">
              <a:rPr lang="en-US" smtClean="0"/>
              <a:pPr/>
              <a:t>17</a:t>
            </a:fld>
            <a:endParaRPr lang="en-US" dirty="0"/>
          </a:p>
        </p:txBody>
      </p:sp>
      <p:sp>
        <p:nvSpPr>
          <p:cNvPr id="6" name="TextBox 5"/>
          <p:cNvSpPr txBox="1"/>
          <p:nvPr/>
        </p:nvSpPr>
        <p:spPr>
          <a:xfrm>
            <a:off x="10739150" y="0"/>
            <a:ext cx="1485901" cy="276999"/>
          </a:xfrm>
          <a:prstGeom prst="rect">
            <a:avLst/>
          </a:prstGeom>
          <a:noFill/>
        </p:spPr>
        <p:txBody>
          <a:bodyPr wrap="square" rtlCol="0">
            <a:spAutoFit/>
          </a:bodyPr>
          <a:lstStyle/>
          <a:p>
            <a:r>
              <a:rPr lang="en-US" sz="1200" dirty="0">
                <a:solidFill>
                  <a:schemeClr val="bg1"/>
                </a:solidFill>
              </a:rPr>
              <a:t>As of February 19</a:t>
            </a:r>
          </a:p>
        </p:txBody>
      </p:sp>
      <p:sp>
        <p:nvSpPr>
          <p:cNvPr id="7" name="Content Placeholder 2"/>
          <p:cNvSpPr txBox="1">
            <a:spLocks/>
          </p:cNvSpPr>
          <p:nvPr/>
        </p:nvSpPr>
        <p:spPr>
          <a:xfrm>
            <a:off x="272474" y="1497512"/>
            <a:ext cx="7233226" cy="40702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002060"/>
              </a:buClr>
              <a:buSzPct val="80000"/>
              <a:buFont typeface="Wingdings 3" charset="2"/>
              <a:buChar char=""/>
              <a:defRPr sz="2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rgbClr val="002060"/>
              </a:buClr>
              <a:buSzPct val="80000"/>
              <a:buFont typeface="Wingdings 3" charset="2"/>
              <a:buChar char=""/>
              <a:defRPr sz="24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rgbClr val="002060"/>
              </a:buClr>
              <a:buSzPct val="80000"/>
              <a:buFont typeface="Wingdings 3" charset="2"/>
              <a:buChar char=""/>
              <a:defRPr sz="20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Began in January 2019</a:t>
            </a:r>
          </a:p>
          <a:p>
            <a:r>
              <a:rPr lang="en-US" b="1" dirty="0"/>
              <a:t>123</a:t>
            </a:r>
            <a:r>
              <a:rPr lang="en-US" dirty="0"/>
              <a:t> total members </a:t>
            </a:r>
            <a:r>
              <a:rPr lang="en-US" dirty="0">
                <a:sym typeface="Wingdings" panose="05000000000000000000" pitchFamily="2" charset="2"/>
              </a:rPr>
              <a:t> </a:t>
            </a:r>
            <a:r>
              <a:rPr lang="en-US" b="1" dirty="0">
                <a:sym typeface="Wingdings" panose="05000000000000000000" pitchFamily="2" charset="2"/>
              </a:rPr>
              <a:t>3</a:t>
            </a:r>
            <a:r>
              <a:rPr lang="en-US" b="1" dirty="0"/>
              <a:t>9</a:t>
            </a:r>
            <a:r>
              <a:rPr lang="en-US" dirty="0"/>
              <a:t> state members</a:t>
            </a:r>
          </a:p>
          <a:p>
            <a:r>
              <a:rPr lang="en-US" dirty="0"/>
              <a:t>Will update the ITRC 2012 ISM guidance and training to include: </a:t>
            </a:r>
          </a:p>
        </p:txBody>
      </p:sp>
      <p:sp>
        <p:nvSpPr>
          <p:cNvPr id="8" name="Rounded Rectangle 7"/>
          <p:cNvSpPr/>
          <p:nvPr/>
        </p:nvSpPr>
        <p:spPr>
          <a:xfrm>
            <a:off x="7523624" y="1502050"/>
            <a:ext cx="4449012" cy="2075369"/>
          </a:xfrm>
          <a:prstGeom prst="round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What is Incremental Sampling Methodology (ISM)?</a:t>
            </a:r>
          </a:p>
          <a:p>
            <a:pPr algn="ctr"/>
            <a:endParaRPr lang="en-US" sz="1000" dirty="0">
              <a:latin typeface="Tahoma" panose="020B0604030504040204" pitchFamily="34" charset="0"/>
              <a:ea typeface="Tahoma" panose="020B0604030504040204" pitchFamily="34" charset="0"/>
              <a:cs typeface="Tahoma" panose="020B0604030504040204" pitchFamily="34" charset="0"/>
            </a:endParaRPr>
          </a:p>
          <a:p>
            <a:pPr algn="ctr"/>
            <a:r>
              <a:rPr lang="en-US" sz="1400" dirty="0">
                <a:latin typeface="Tahoma" panose="020B0604030504040204" pitchFamily="34" charset="0"/>
                <a:ea typeface="Tahoma" panose="020B0604030504040204" pitchFamily="34" charset="0"/>
                <a:cs typeface="Tahoma" panose="020B0604030504040204" pitchFamily="34" charset="0"/>
              </a:rPr>
              <a:t>A structured sampling protocol that reduces data variability and increases sample representativeness. ISM significantly improves the reliability of sample data, as well as the time and cost needed to investigate and remediation soil and sediment contamination.</a:t>
            </a:r>
          </a:p>
        </p:txBody>
      </p:sp>
      <p:sp>
        <p:nvSpPr>
          <p:cNvPr id="9" name="TextBox 8"/>
          <p:cNvSpPr txBox="1"/>
          <p:nvPr/>
        </p:nvSpPr>
        <p:spPr>
          <a:xfrm>
            <a:off x="7505700" y="3732049"/>
            <a:ext cx="4449012" cy="369332"/>
          </a:xfrm>
          <a:prstGeom prst="rect">
            <a:avLst/>
          </a:prstGeom>
          <a:noFill/>
        </p:spPr>
        <p:txBody>
          <a:bodyPr wrap="square" rtlCol="0">
            <a:spAutoFit/>
          </a:bodyPr>
          <a:lstStyle/>
          <a:p>
            <a:pPr algn="ctr"/>
            <a:r>
              <a:rPr lang="en-US" dirty="0"/>
              <a:t>Team Leaders</a:t>
            </a:r>
          </a:p>
        </p:txBody>
      </p:sp>
      <p:sp>
        <p:nvSpPr>
          <p:cNvPr id="10" name="TextBox 9"/>
          <p:cNvSpPr txBox="1"/>
          <p:nvPr/>
        </p:nvSpPr>
        <p:spPr>
          <a:xfrm>
            <a:off x="7213599" y="5213802"/>
            <a:ext cx="2769638" cy="707886"/>
          </a:xfrm>
          <a:prstGeom prst="rect">
            <a:avLst/>
          </a:prstGeom>
          <a:noFill/>
        </p:spPr>
        <p:txBody>
          <a:bodyPr wrap="square" rtlCol="0">
            <a:spAutoFit/>
          </a:bodyPr>
          <a:lstStyle/>
          <a:p>
            <a:pPr algn="ctr"/>
            <a:r>
              <a:rPr lang="en-US" sz="1400" b="1" dirty="0"/>
              <a:t>Caroline </a:t>
            </a:r>
            <a:r>
              <a:rPr lang="en-US" sz="1400" b="1" dirty="0" err="1"/>
              <a:t>Eigenbrodt</a:t>
            </a:r>
            <a:endParaRPr lang="en-US" sz="1400" b="1" dirty="0"/>
          </a:p>
          <a:p>
            <a:pPr algn="ctr"/>
            <a:r>
              <a:rPr lang="en-US" sz="1400" dirty="0"/>
              <a:t>New York DEC</a:t>
            </a:r>
          </a:p>
          <a:p>
            <a:pPr algn="ctr"/>
            <a:r>
              <a:rPr lang="en-US" sz="1200" dirty="0"/>
              <a:t>Caroline.eigenbrodt@dec.ny.gov</a:t>
            </a:r>
          </a:p>
        </p:txBody>
      </p:sp>
      <p:sp>
        <p:nvSpPr>
          <p:cNvPr id="11" name="TextBox 10"/>
          <p:cNvSpPr txBox="1"/>
          <p:nvPr/>
        </p:nvSpPr>
        <p:spPr>
          <a:xfrm>
            <a:off x="9479424" y="5213802"/>
            <a:ext cx="2769638" cy="707886"/>
          </a:xfrm>
          <a:prstGeom prst="rect">
            <a:avLst/>
          </a:prstGeom>
          <a:noFill/>
        </p:spPr>
        <p:txBody>
          <a:bodyPr wrap="square" rtlCol="0">
            <a:spAutoFit/>
          </a:bodyPr>
          <a:lstStyle/>
          <a:p>
            <a:pPr algn="ctr"/>
            <a:r>
              <a:rPr lang="en-US" sz="1400" b="1" dirty="0"/>
              <a:t>Troy Keith</a:t>
            </a:r>
          </a:p>
          <a:p>
            <a:pPr algn="ctr"/>
            <a:r>
              <a:rPr lang="en-US" sz="1400" dirty="0"/>
              <a:t>Tennessee DEC </a:t>
            </a:r>
          </a:p>
          <a:p>
            <a:pPr algn="ctr"/>
            <a:r>
              <a:rPr lang="en-US" sz="1200" dirty="0"/>
              <a:t>Troy.keith@tn.gov</a:t>
            </a:r>
          </a:p>
        </p:txBody>
      </p:sp>
      <p:pic>
        <p:nvPicPr>
          <p:cNvPr id="4098" name="Picture 2" descr="https://www.itrcweb.org/Team/GetLogoImage?teamID=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2280" y="3653914"/>
            <a:ext cx="2500039" cy="2003236"/>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272474" y="3532628"/>
            <a:ext cx="4057706" cy="40702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002060"/>
              </a:buClr>
              <a:buSzPct val="80000"/>
              <a:buFont typeface="Wingdings 3" charset="2"/>
              <a:buChar char=""/>
              <a:defRPr sz="2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rgbClr val="002060"/>
              </a:buClr>
              <a:buSzPct val="80000"/>
              <a:buFont typeface="Wingdings 3" charset="2"/>
              <a:buChar char=""/>
              <a:defRPr sz="24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rgbClr val="002060"/>
              </a:buClr>
              <a:buSzPct val="80000"/>
              <a:buFont typeface="Wingdings 3" charset="2"/>
              <a:buChar char=""/>
              <a:defRPr sz="20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en-US" dirty="0"/>
              <a:t>A focus on practical implementation of ISM-type sample collection and analysis</a:t>
            </a:r>
          </a:p>
          <a:p>
            <a:pPr lvl="1"/>
            <a:r>
              <a:rPr lang="en-US" dirty="0"/>
              <a:t>Stages of a site investigation</a:t>
            </a:r>
          </a:p>
        </p:txBody>
      </p:sp>
      <p:pic>
        <p:nvPicPr>
          <p:cNvPr id="4100" name="Picture 4" descr="member ph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218" y="4256011"/>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pic>
        <p:nvPicPr>
          <p:cNvPr id="4102" name="Picture 6" descr="member pho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07043" y="4256011"/>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7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Teams: In Situ Optimization</a:t>
            </a:r>
          </a:p>
        </p:txBody>
      </p:sp>
      <p:sp>
        <p:nvSpPr>
          <p:cNvPr id="4" name="Slide Number Placeholder 3"/>
          <p:cNvSpPr>
            <a:spLocks noGrp="1"/>
          </p:cNvSpPr>
          <p:nvPr>
            <p:ph type="sldNum" sz="quarter" idx="12"/>
          </p:nvPr>
        </p:nvSpPr>
        <p:spPr/>
        <p:txBody>
          <a:bodyPr/>
          <a:lstStyle/>
          <a:p>
            <a:fld id="{FF3F51B9-B4A8-47D8-818E-EF9CB482397C}" type="slidenum">
              <a:rPr lang="en-US" smtClean="0"/>
              <a:pPr/>
              <a:t>18</a:t>
            </a:fld>
            <a:endParaRPr lang="en-US" dirty="0"/>
          </a:p>
        </p:txBody>
      </p:sp>
      <p:sp>
        <p:nvSpPr>
          <p:cNvPr id="6" name="TextBox 5"/>
          <p:cNvSpPr txBox="1"/>
          <p:nvPr/>
        </p:nvSpPr>
        <p:spPr>
          <a:xfrm>
            <a:off x="10739150" y="0"/>
            <a:ext cx="1485901" cy="276999"/>
          </a:xfrm>
          <a:prstGeom prst="rect">
            <a:avLst/>
          </a:prstGeom>
          <a:noFill/>
        </p:spPr>
        <p:txBody>
          <a:bodyPr wrap="square" rtlCol="0">
            <a:spAutoFit/>
          </a:bodyPr>
          <a:lstStyle/>
          <a:p>
            <a:r>
              <a:rPr lang="en-US" sz="1200" dirty="0">
                <a:solidFill>
                  <a:schemeClr val="bg1"/>
                </a:solidFill>
              </a:rPr>
              <a:t>As of February 19</a:t>
            </a:r>
          </a:p>
        </p:txBody>
      </p:sp>
      <p:sp>
        <p:nvSpPr>
          <p:cNvPr id="7" name="Content Placeholder 2"/>
          <p:cNvSpPr txBox="1">
            <a:spLocks/>
          </p:cNvSpPr>
          <p:nvPr/>
        </p:nvSpPr>
        <p:spPr>
          <a:xfrm>
            <a:off x="272474" y="1599046"/>
            <a:ext cx="7118926" cy="407023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rgbClr val="002060"/>
              </a:buClr>
              <a:buSzPct val="80000"/>
              <a:buFont typeface="Wingdings 3" charset="2"/>
              <a:buChar char=""/>
              <a:defRPr sz="2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rgbClr val="002060"/>
              </a:buClr>
              <a:buSzPct val="80000"/>
              <a:buFont typeface="Wingdings 3" charset="2"/>
              <a:buChar char=""/>
              <a:defRPr sz="24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rgbClr val="002060"/>
              </a:buClr>
              <a:buSzPct val="80000"/>
              <a:buFont typeface="Wingdings 3" charset="2"/>
              <a:buChar char=""/>
              <a:defRPr sz="20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Began in January 2018</a:t>
            </a:r>
          </a:p>
          <a:p>
            <a:r>
              <a:rPr lang="en-US" b="1" dirty="0"/>
              <a:t>167</a:t>
            </a:r>
            <a:r>
              <a:rPr lang="en-US" dirty="0"/>
              <a:t> total members </a:t>
            </a:r>
            <a:r>
              <a:rPr lang="en-US" dirty="0">
                <a:sym typeface="Wingdings" panose="05000000000000000000" pitchFamily="2" charset="2"/>
              </a:rPr>
              <a:t> </a:t>
            </a:r>
            <a:r>
              <a:rPr lang="en-US" b="1" dirty="0">
                <a:sym typeface="Wingdings" panose="05000000000000000000" pitchFamily="2" charset="2"/>
              </a:rPr>
              <a:t>46</a:t>
            </a:r>
            <a:r>
              <a:rPr lang="en-US" dirty="0"/>
              <a:t> state members</a:t>
            </a:r>
          </a:p>
          <a:p>
            <a:r>
              <a:rPr lang="en-US" dirty="0"/>
              <a:t>Will produce a guidance document and training curricula on:</a:t>
            </a:r>
          </a:p>
          <a:p>
            <a:pPr lvl="1"/>
            <a:r>
              <a:rPr lang="en-US" dirty="0"/>
              <a:t>Design Characterization</a:t>
            </a:r>
          </a:p>
          <a:p>
            <a:pPr lvl="1"/>
            <a:r>
              <a:rPr lang="en-US" dirty="0"/>
              <a:t>Screening</a:t>
            </a:r>
          </a:p>
          <a:p>
            <a:pPr lvl="1"/>
            <a:r>
              <a:rPr lang="en-US" dirty="0"/>
              <a:t>Design Implementation</a:t>
            </a:r>
          </a:p>
          <a:p>
            <a:pPr lvl="1"/>
            <a:r>
              <a:rPr lang="en-US" dirty="0"/>
              <a:t>Monitoring</a:t>
            </a:r>
          </a:p>
          <a:p>
            <a:pPr lvl="1"/>
            <a:r>
              <a:rPr lang="en-US" dirty="0"/>
              <a:t>Regulatory Considerations</a:t>
            </a:r>
          </a:p>
        </p:txBody>
      </p:sp>
      <p:sp>
        <p:nvSpPr>
          <p:cNvPr id="8" name="Rounded Rectangle 7"/>
          <p:cNvSpPr/>
          <p:nvPr/>
        </p:nvSpPr>
        <p:spPr>
          <a:xfrm>
            <a:off x="7523624" y="1438550"/>
            <a:ext cx="4449012" cy="2229999"/>
          </a:xfrm>
          <a:prstGeom prst="round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What is In Situ Remediation?</a:t>
            </a:r>
          </a:p>
          <a:p>
            <a:pPr algn="ctr"/>
            <a:endParaRPr lang="en-US" sz="1000" dirty="0">
              <a:latin typeface="Tahoma" panose="020B0604030504040204" pitchFamily="34" charset="0"/>
              <a:ea typeface="Tahoma" panose="020B0604030504040204" pitchFamily="34" charset="0"/>
              <a:cs typeface="Tahoma" panose="020B0604030504040204" pitchFamily="34" charset="0"/>
            </a:endParaRPr>
          </a:p>
          <a:p>
            <a:pPr algn="ctr"/>
            <a:r>
              <a:rPr lang="en-US" sz="1400" dirty="0"/>
              <a:t>The application of chemical, physical and biological processes to the subsurface in order to treat contaminants in soil and groundwater. In situ treatment technologies can be economically and environmentally sound solutions utilized to remediate a wide range of organic and inorganic compounds, radionuclides, and other compounds.</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7505700" y="3732049"/>
            <a:ext cx="4449012" cy="369332"/>
          </a:xfrm>
          <a:prstGeom prst="rect">
            <a:avLst/>
          </a:prstGeom>
          <a:noFill/>
        </p:spPr>
        <p:txBody>
          <a:bodyPr wrap="square" rtlCol="0">
            <a:spAutoFit/>
          </a:bodyPr>
          <a:lstStyle/>
          <a:p>
            <a:pPr algn="ctr"/>
            <a:r>
              <a:rPr lang="en-US" dirty="0"/>
              <a:t>Team Leaders</a:t>
            </a:r>
          </a:p>
        </p:txBody>
      </p:sp>
      <p:sp>
        <p:nvSpPr>
          <p:cNvPr id="10" name="TextBox 9"/>
          <p:cNvSpPr txBox="1"/>
          <p:nvPr/>
        </p:nvSpPr>
        <p:spPr>
          <a:xfrm>
            <a:off x="7061199" y="5213802"/>
            <a:ext cx="2769638" cy="707886"/>
          </a:xfrm>
          <a:prstGeom prst="rect">
            <a:avLst/>
          </a:prstGeom>
          <a:noFill/>
        </p:spPr>
        <p:txBody>
          <a:bodyPr wrap="square" rtlCol="0">
            <a:spAutoFit/>
          </a:bodyPr>
          <a:lstStyle/>
          <a:p>
            <a:pPr algn="ctr"/>
            <a:r>
              <a:rPr lang="en-US" sz="1400" b="1" dirty="0"/>
              <a:t>Dave </a:t>
            </a:r>
            <a:r>
              <a:rPr lang="en-US" sz="1400" b="1" dirty="0" err="1"/>
              <a:t>Scheer</a:t>
            </a:r>
            <a:endParaRPr lang="en-US" sz="1400" b="1" dirty="0"/>
          </a:p>
          <a:p>
            <a:pPr algn="ctr"/>
            <a:r>
              <a:rPr lang="en-US" sz="1400" dirty="0"/>
              <a:t>Minnesota PCA</a:t>
            </a:r>
          </a:p>
          <a:p>
            <a:pPr algn="ctr"/>
            <a:r>
              <a:rPr lang="en-US" sz="1200" dirty="0"/>
              <a:t>Dave.scheer@mn.state.us</a:t>
            </a:r>
          </a:p>
        </p:txBody>
      </p:sp>
      <p:sp>
        <p:nvSpPr>
          <p:cNvPr id="11" name="TextBox 10"/>
          <p:cNvSpPr txBox="1"/>
          <p:nvPr/>
        </p:nvSpPr>
        <p:spPr>
          <a:xfrm>
            <a:off x="9327024" y="5201102"/>
            <a:ext cx="2769638" cy="707886"/>
          </a:xfrm>
          <a:prstGeom prst="rect">
            <a:avLst/>
          </a:prstGeom>
          <a:noFill/>
        </p:spPr>
        <p:txBody>
          <a:bodyPr wrap="square" rtlCol="0">
            <a:spAutoFit/>
          </a:bodyPr>
          <a:lstStyle/>
          <a:p>
            <a:pPr algn="ctr"/>
            <a:r>
              <a:rPr lang="en-US" sz="1400" b="1" dirty="0"/>
              <a:t>Janet Waldron</a:t>
            </a:r>
          </a:p>
          <a:p>
            <a:pPr algn="ctr"/>
            <a:r>
              <a:rPr lang="en-US" sz="1400" dirty="0"/>
              <a:t>Massachusetts DEP</a:t>
            </a:r>
          </a:p>
          <a:p>
            <a:pPr algn="ctr"/>
            <a:r>
              <a:rPr lang="en-US" sz="1200" dirty="0"/>
              <a:t>Janet.Waldron@state.ma.us</a:t>
            </a:r>
          </a:p>
        </p:txBody>
      </p:sp>
      <p:pic>
        <p:nvPicPr>
          <p:cNvPr id="3074" name="Picture 2" descr="member pho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012" y="4204673"/>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pic>
        <p:nvPicPr>
          <p:cNvPr id="3076" name="Picture 4" descr="member ph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1950" y="4204673"/>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pic>
        <p:nvPicPr>
          <p:cNvPr id="3078" name="Picture 6" descr="https://www.itrcweb.org/Team/GetLogoImage?teamID=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0013" y="3609735"/>
            <a:ext cx="2116418" cy="181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30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74" y="316621"/>
            <a:ext cx="11919526" cy="706964"/>
          </a:xfrm>
        </p:spPr>
        <p:txBody>
          <a:bodyPr/>
          <a:lstStyle/>
          <a:p>
            <a:r>
              <a:rPr lang="en-US" dirty="0"/>
              <a:t>2019 Teams: Advanced Site Characterization Tools</a:t>
            </a:r>
          </a:p>
        </p:txBody>
      </p:sp>
      <p:sp>
        <p:nvSpPr>
          <p:cNvPr id="4" name="Slide Number Placeholder 3"/>
          <p:cNvSpPr>
            <a:spLocks noGrp="1"/>
          </p:cNvSpPr>
          <p:nvPr>
            <p:ph type="sldNum" sz="quarter" idx="12"/>
          </p:nvPr>
        </p:nvSpPr>
        <p:spPr/>
        <p:txBody>
          <a:bodyPr/>
          <a:lstStyle/>
          <a:p>
            <a:fld id="{FF3F51B9-B4A8-47D8-818E-EF9CB482397C}" type="slidenum">
              <a:rPr lang="en-US" smtClean="0"/>
              <a:pPr/>
              <a:t>19</a:t>
            </a:fld>
            <a:endParaRPr lang="en-US" dirty="0"/>
          </a:p>
        </p:txBody>
      </p:sp>
      <p:sp>
        <p:nvSpPr>
          <p:cNvPr id="5" name="TextBox 4"/>
          <p:cNvSpPr txBox="1"/>
          <p:nvPr/>
        </p:nvSpPr>
        <p:spPr>
          <a:xfrm>
            <a:off x="10739150" y="0"/>
            <a:ext cx="1485901" cy="276999"/>
          </a:xfrm>
          <a:prstGeom prst="rect">
            <a:avLst/>
          </a:prstGeom>
          <a:noFill/>
        </p:spPr>
        <p:txBody>
          <a:bodyPr wrap="square" rtlCol="0">
            <a:spAutoFit/>
          </a:bodyPr>
          <a:lstStyle/>
          <a:p>
            <a:r>
              <a:rPr lang="en-US" sz="1200" dirty="0">
                <a:solidFill>
                  <a:schemeClr val="bg1"/>
                </a:solidFill>
              </a:rPr>
              <a:t>As of February 19</a:t>
            </a:r>
          </a:p>
        </p:txBody>
      </p:sp>
      <p:sp>
        <p:nvSpPr>
          <p:cNvPr id="6" name="Content Placeholder 2"/>
          <p:cNvSpPr txBox="1">
            <a:spLocks/>
          </p:cNvSpPr>
          <p:nvPr/>
        </p:nvSpPr>
        <p:spPr>
          <a:xfrm>
            <a:off x="272474" y="1599046"/>
            <a:ext cx="7118926" cy="407023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rgbClr val="002060"/>
              </a:buClr>
              <a:buSzPct val="80000"/>
              <a:buFont typeface="Wingdings 3" charset="2"/>
              <a:buChar char=""/>
              <a:defRPr sz="2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457200" rtl="0" eaLnBrk="1" latinLnBrk="0" hangingPunct="1">
              <a:spcBef>
                <a:spcPts val="1000"/>
              </a:spcBef>
              <a:spcAft>
                <a:spcPts val="0"/>
              </a:spcAft>
              <a:buClr>
                <a:srgbClr val="002060"/>
              </a:buClr>
              <a:buSzPct val="80000"/>
              <a:buFont typeface="Wingdings 3" charset="2"/>
              <a:buChar char=""/>
              <a:defRPr sz="24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latinLnBrk="0" hangingPunct="1">
              <a:spcBef>
                <a:spcPts val="1000"/>
              </a:spcBef>
              <a:spcAft>
                <a:spcPts val="0"/>
              </a:spcAft>
              <a:buClr>
                <a:srgbClr val="002060"/>
              </a:buClr>
              <a:buSzPct val="80000"/>
              <a:buFont typeface="Wingdings 3" charset="2"/>
              <a:buChar char=""/>
              <a:defRPr sz="20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latinLnBrk="0" hangingPunct="1">
              <a:spcBef>
                <a:spcPts val="1000"/>
              </a:spcBef>
              <a:spcAft>
                <a:spcPts val="0"/>
              </a:spcAft>
              <a:buClr>
                <a:srgbClr val="002060"/>
              </a:buClr>
              <a:buSzPct val="80000"/>
              <a:buFont typeface="Wingdings 3" charset="2"/>
              <a:buChar char=""/>
              <a:defRPr sz="1800" b="0" i="0" kern="1200">
                <a:solidFill>
                  <a:srgbClr val="00334C"/>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Began in January 2018</a:t>
            </a:r>
          </a:p>
          <a:p>
            <a:r>
              <a:rPr lang="en-US" b="1" dirty="0"/>
              <a:t>171</a:t>
            </a:r>
            <a:r>
              <a:rPr lang="en-US" dirty="0"/>
              <a:t> total members </a:t>
            </a:r>
            <a:r>
              <a:rPr lang="en-US" dirty="0">
                <a:sym typeface="Wingdings" panose="05000000000000000000" pitchFamily="2" charset="2"/>
              </a:rPr>
              <a:t> </a:t>
            </a:r>
            <a:r>
              <a:rPr lang="en-US" b="1" dirty="0">
                <a:sym typeface="Wingdings" panose="05000000000000000000" pitchFamily="2" charset="2"/>
              </a:rPr>
              <a:t>56</a:t>
            </a:r>
            <a:r>
              <a:rPr lang="en-US" dirty="0"/>
              <a:t> state members</a:t>
            </a:r>
          </a:p>
          <a:p>
            <a:r>
              <a:rPr lang="en-US" dirty="0"/>
              <a:t>Will produce a guidance document and training curricula on:</a:t>
            </a:r>
          </a:p>
          <a:p>
            <a:pPr lvl="1"/>
            <a:r>
              <a:rPr lang="en-US" dirty="0"/>
              <a:t>Technology Overview</a:t>
            </a:r>
          </a:p>
          <a:p>
            <a:pPr lvl="1"/>
            <a:r>
              <a:rPr lang="en-US" dirty="0"/>
              <a:t>Direct Sensing</a:t>
            </a:r>
          </a:p>
          <a:p>
            <a:pPr lvl="1"/>
            <a:r>
              <a:rPr lang="en-US" dirty="0"/>
              <a:t>Geophysics</a:t>
            </a:r>
          </a:p>
          <a:p>
            <a:pPr lvl="1"/>
            <a:r>
              <a:rPr lang="en-US" dirty="0"/>
              <a:t>Remote Sensing</a:t>
            </a:r>
          </a:p>
          <a:p>
            <a:pPr lvl="1"/>
            <a:r>
              <a:rPr lang="en-US" dirty="0"/>
              <a:t>Regulatory Context</a:t>
            </a:r>
          </a:p>
        </p:txBody>
      </p:sp>
      <p:sp>
        <p:nvSpPr>
          <p:cNvPr id="7" name="Rounded Rectangle 6"/>
          <p:cNvSpPr/>
          <p:nvPr/>
        </p:nvSpPr>
        <p:spPr>
          <a:xfrm>
            <a:off x="7505700" y="1599046"/>
            <a:ext cx="4449012" cy="2028550"/>
          </a:xfrm>
          <a:prstGeom prst="round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What are Advanced Site Characterization Tools?</a:t>
            </a:r>
          </a:p>
          <a:p>
            <a:pPr algn="ctr"/>
            <a:endParaRPr lang="en-US" sz="1000" dirty="0">
              <a:latin typeface="Tahoma" panose="020B0604030504040204" pitchFamily="34" charset="0"/>
              <a:ea typeface="Tahoma" panose="020B0604030504040204" pitchFamily="34" charset="0"/>
              <a:cs typeface="Tahoma" panose="020B0604030504040204" pitchFamily="34" charset="0"/>
            </a:endParaRPr>
          </a:p>
          <a:p>
            <a:pPr algn="ctr"/>
            <a:r>
              <a:rPr lang="en-US" sz="1400" dirty="0"/>
              <a:t>Tools that can be used to provide a more precise and accurate conceptual site model. They are often capable of rapid implementation and data generation, providing high data density.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7543800" y="3732049"/>
            <a:ext cx="4449012" cy="369332"/>
          </a:xfrm>
          <a:prstGeom prst="rect">
            <a:avLst/>
          </a:prstGeom>
          <a:noFill/>
        </p:spPr>
        <p:txBody>
          <a:bodyPr wrap="square" rtlCol="0">
            <a:spAutoFit/>
          </a:bodyPr>
          <a:lstStyle/>
          <a:p>
            <a:pPr algn="ctr"/>
            <a:r>
              <a:rPr lang="en-US" dirty="0"/>
              <a:t>Team Leaders</a:t>
            </a:r>
          </a:p>
        </p:txBody>
      </p:sp>
      <p:sp>
        <p:nvSpPr>
          <p:cNvPr id="9" name="TextBox 8"/>
          <p:cNvSpPr txBox="1"/>
          <p:nvPr/>
        </p:nvSpPr>
        <p:spPr>
          <a:xfrm>
            <a:off x="6934200" y="5213802"/>
            <a:ext cx="3074437" cy="707886"/>
          </a:xfrm>
          <a:prstGeom prst="rect">
            <a:avLst/>
          </a:prstGeom>
          <a:noFill/>
        </p:spPr>
        <p:txBody>
          <a:bodyPr wrap="square" rtlCol="0">
            <a:spAutoFit/>
          </a:bodyPr>
          <a:lstStyle/>
          <a:p>
            <a:pPr algn="ctr"/>
            <a:r>
              <a:rPr lang="en-US" sz="1400" b="1" dirty="0"/>
              <a:t>Alexander Wardle</a:t>
            </a:r>
          </a:p>
          <a:p>
            <a:pPr algn="ctr"/>
            <a:r>
              <a:rPr lang="en-US" sz="1400" dirty="0"/>
              <a:t>Virginia DEQ</a:t>
            </a:r>
          </a:p>
          <a:p>
            <a:pPr algn="ctr"/>
            <a:r>
              <a:rPr lang="en-US" sz="1200" dirty="0"/>
              <a:t>Alexander.wardle@deq.virginia.gov</a:t>
            </a:r>
          </a:p>
        </p:txBody>
      </p:sp>
      <p:sp>
        <p:nvSpPr>
          <p:cNvPr id="10" name="TextBox 9"/>
          <p:cNvSpPr txBox="1"/>
          <p:nvPr/>
        </p:nvSpPr>
        <p:spPr>
          <a:xfrm>
            <a:off x="9635096" y="5213802"/>
            <a:ext cx="2769638" cy="707886"/>
          </a:xfrm>
          <a:prstGeom prst="rect">
            <a:avLst/>
          </a:prstGeom>
          <a:noFill/>
        </p:spPr>
        <p:txBody>
          <a:bodyPr wrap="square" rtlCol="0">
            <a:spAutoFit/>
          </a:bodyPr>
          <a:lstStyle/>
          <a:p>
            <a:pPr algn="ctr"/>
            <a:r>
              <a:rPr lang="en-US" sz="1400" b="1" dirty="0"/>
              <a:t>Edward Winner</a:t>
            </a:r>
          </a:p>
          <a:p>
            <a:pPr algn="ctr"/>
            <a:r>
              <a:rPr lang="en-US" sz="1400" dirty="0"/>
              <a:t>Kentucky DEP</a:t>
            </a:r>
          </a:p>
          <a:p>
            <a:pPr algn="ctr"/>
            <a:r>
              <a:rPr lang="en-US" sz="1200" dirty="0"/>
              <a:t>Edward.winner@ky.gov</a:t>
            </a:r>
          </a:p>
        </p:txBody>
      </p:sp>
      <p:pic>
        <p:nvPicPr>
          <p:cNvPr id="2050" name="Picture 2" descr="https://www.itrcweb.org/Team/GetLogoImage?teamID=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5008" y="3539669"/>
            <a:ext cx="2466054" cy="18911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mber pho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4218" y="4225969"/>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pic>
        <p:nvPicPr>
          <p:cNvPr id="2054" name="Picture 6" descr="member pho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0022" y="4225969"/>
            <a:ext cx="914400" cy="914401"/>
          </a:xfrm>
          <a:prstGeom prst="rect">
            <a:avLst/>
          </a:prstGeom>
          <a:noFill/>
          <a:ln w="28575">
            <a:solidFill>
              <a:srgbClr val="00659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0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F219-BDA4-4D76-B951-68E1723D680B}"/>
              </a:ext>
            </a:extLst>
          </p:cNvPr>
          <p:cNvSpPr>
            <a:spLocks noGrp="1"/>
          </p:cNvSpPr>
          <p:nvPr>
            <p:ph type="title"/>
          </p:nvPr>
        </p:nvSpPr>
        <p:spPr/>
        <p:txBody>
          <a:bodyPr/>
          <a:lstStyle/>
          <a:p>
            <a:r>
              <a:rPr lang="en-US" dirty="0"/>
              <a:t>What is ITRC?</a:t>
            </a:r>
          </a:p>
        </p:txBody>
      </p:sp>
      <p:sp>
        <p:nvSpPr>
          <p:cNvPr id="3" name="Content Placeholder 2">
            <a:extLst>
              <a:ext uri="{FF2B5EF4-FFF2-40B4-BE49-F238E27FC236}">
                <a16:creationId xmlns:a16="http://schemas.microsoft.com/office/drawing/2014/main" id="{BBCA1ACF-AEB8-42D4-8BB0-A76352B204F5}"/>
              </a:ext>
            </a:extLst>
          </p:cNvPr>
          <p:cNvSpPr>
            <a:spLocks noGrp="1"/>
          </p:cNvSpPr>
          <p:nvPr>
            <p:ph idx="1"/>
          </p:nvPr>
        </p:nvSpPr>
        <p:spPr>
          <a:xfrm>
            <a:off x="272475" y="1599047"/>
            <a:ext cx="5823526" cy="3416300"/>
          </a:xfrm>
        </p:spPr>
        <p:txBody>
          <a:bodyPr/>
          <a:lstStyle/>
          <a:p>
            <a:r>
              <a:rPr lang="en-US" dirty="0">
                <a:solidFill>
                  <a:srgbClr val="00334C"/>
                </a:solidFill>
                <a:latin typeface="Tahoma" panose="020B0604030504040204" pitchFamily="34" charset="0"/>
                <a:ea typeface="Tahoma" panose="020B0604030504040204" pitchFamily="34" charset="0"/>
                <a:cs typeface="Tahoma" panose="020B0604030504040204" pitchFamily="34" charset="0"/>
              </a:rPr>
              <a:t>ITRC is a state-led coalition working to advance the use of innovative environmental technologies and approaches. ITRC’s work translates good science into better decision making.</a:t>
            </a:r>
          </a:p>
          <a:p>
            <a:endParaRPr lang="en-US" dirty="0"/>
          </a:p>
        </p:txBody>
      </p:sp>
      <p:pic>
        <p:nvPicPr>
          <p:cNvPr id="4" name="Picture 2" descr="Lake Irene, Colorado, Water, Reflections">
            <a:extLst>
              <a:ext uri="{FF2B5EF4-FFF2-40B4-BE49-F238E27FC236}">
                <a16:creationId xmlns:a16="http://schemas.microsoft.com/office/drawing/2014/main" id="{291EC3E0-8D58-48B7-9793-4CECCED46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174" y="1599047"/>
            <a:ext cx="5848232" cy="389882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F1DF7CF-3A94-43C3-B8E8-6243BF18A4E2}"/>
              </a:ext>
            </a:extLst>
          </p:cNvPr>
          <p:cNvSpPr>
            <a:spLocks noGrp="1"/>
          </p:cNvSpPr>
          <p:nvPr>
            <p:ph type="sldNum" sz="quarter" idx="12"/>
          </p:nvPr>
        </p:nvSpPr>
        <p:spPr/>
        <p:txBody>
          <a:bodyPr/>
          <a:lstStyle/>
          <a:p>
            <a:fld id="{FF3F51B9-B4A8-47D8-818E-EF9CB482397C}" type="slidenum">
              <a:rPr lang="en-US" smtClean="0"/>
              <a:pPr/>
              <a:t>2</a:t>
            </a:fld>
            <a:endParaRPr lang="en-US" dirty="0"/>
          </a:p>
        </p:txBody>
      </p:sp>
    </p:spTree>
    <p:extLst>
      <p:ext uri="{BB962C8B-B14F-4D97-AF65-F5344CB8AC3E}">
        <p14:creationId xmlns:p14="http://schemas.microsoft.com/office/powerpoint/2010/main" val="23040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Teams: PFAS</a:t>
            </a:r>
          </a:p>
        </p:txBody>
      </p:sp>
      <p:sp>
        <p:nvSpPr>
          <p:cNvPr id="3" name="Content Placeholder 2"/>
          <p:cNvSpPr>
            <a:spLocks noGrp="1"/>
          </p:cNvSpPr>
          <p:nvPr>
            <p:ph idx="1"/>
          </p:nvPr>
        </p:nvSpPr>
        <p:spPr>
          <a:xfrm>
            <a:off x="272474" y="1599046"/>
            <a:ext cx="6337612" cy="4090553"/>
          </a:xfrm>
        </p:spPr>
        <p:txBody>
          <a:bodyPr/>
          <a:lstStyle/>
          <a:p>
            <a:endParaRPr lang="en-US" dirty="0"/>
          </a:p>
        </p:txBody>
      </p:sp>
      <p:sp>
        <p:nvSpPr>
          <p:cNvPr id="4" name="Slide Number Placeholder 3"/>
          <p:cNvSpPr>
            <a:spLocks noGrp="1"/>
          </p:cNvSpPr>
          <p:nvPr>
            <p:ph type="sldNum" sz="quarter" idx="12"/>
          </p:nvPr>
        </p:nvSpPr>
        <p:spPr/>
        <p:txBody>
          <a:bodyPr/>
          <a:lstStyle/>
          <a:p>
            <a:fld id="{FF3F51B9-B4A8-47D8-818E-EF9CB482397C}" type="slidenum">
              <a:rPr lang="en-US" smtClean="0"/>
              <a:pPr/>
              <a:t>20</a:t>
            </a:fld>
            <a:endParaRPr lang="en-US" dirty="0"/>
          </a:p>
        </p:txBody>
      </p:sp>
      <p:sp>
        <p:nvSpPr>
          <p:cNvPr id="5" name="TextBox 4"/>
          <p:cNvSpPr txBox="1"/>
          <p:nvPr/>
        </p:nvSpPr>
        <p:spPr>
          <a:xfrm>
            <a:off x="10739150" y="0"/>
            <a:ext cx="1485901" cy="276999"/>
          </a:xfrm>
          <a:prstGeom prst="rect">
            <a:avLst/>
          </a:prstGeom>
          <a:noFill/>
        </p:spPr>
        <p:txBody>
          <a:bodyPr wrap="square" rtlCol="0">
            <a:spAutoFit/>
          </a:bodyPr>
          <a:lstStyle/>
          <a:p>
            <a:r>
              <a:rPr lang="en-US" sz="1200" dirty="0">
                <a:solidFill>
                  <a:schemeClr val="bg1"/>
                </a:solidFill>
              </a:rPr>
              <a:t>As of February 19</a:t>
            </a:r>
          </a:p>
        </p:txBody>
      </p:sp>
      <p:sp>
        <p:nvSpPr>
          <p:cNvPr id="6" name="Rounded Rectangle 5"/>
          <p:cNvSpPr/>
          <p:nvPr/>
        </p:nvSpPr>
        <p:spPr>
          <a:xfrm>
            <a:off x="7505700" y="1599046"/>
            <a:ext cx="4449012" cy="2028550"/>
          </a:xfrm>
          <a:prstGeom prst="roundRect">
            <a:avLst/>
          </a:prstGeom>
          <a:solidFill>
            <a:srgbClr val="006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ahoma" panose="020B0604030504040204" pitchFamily="34" charset="0"/>
                <a:ea typeface="Tahoma" panose="020B0604030504040204" pitchFamily="34" charset="0"/>
                <a:cs typeface="Tahoma" panose="020B0604030504040204" pitchFamily="34" charset="0"/>
              </a:rPr>
              <a:t>What are Advanced Site Characterization Tools?</a:t>
            </a:r>
          </a:p>
          <a:p>
            <a:pPr algn="ctr"/>
            <a:endParaRPr lang="en-US" sz="1000" dirty="0">
              <a:latin typeface="Tahoma" panose="020B0604030504040204" pitchFamily="34" charset="0"/>
              <a:ea typeface="Tahoma" panose="020B0604030504040204" pitchFamily="34" charset="0"/>
              <a:cs typeface="Tahoma" panose="020B0604030504040204" pitchFamily="34" charset="0"/>
            </a:endParaRPr>
          </a:p>
          <a:p>
            <a:pPr algn="ctr"/>
            <a:r>
              <a:rPr lang="en-US" sz="1400" dirty="0"/>
              <a:t>Tools that can be used to provide a more precise and accurate conceptual site model. They are often capable of rapid implementation and data generation, providing high data density.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7505700" y="3732049"/>
            <a:ext cx="4449012" cy="369332"/>
          </a:xfrm>
          <a:prstGeom prst="rect">
            <a:avLst/>
          </a:prstGeom>
          <a:noFill/>
        </p:spPr>
        <p:txBody>
          <a:bodyPr wrap="square" rtlCol="0">
            <a:spAutoFit/>
          </a:bodyPr>
          <a:lstStyle/>
          <a:p>
            <a:pPr algn="ctr"/>
            <a:r>
              <a:rPr lang="en-US" dirty="0"/>
              <a:t>Team Leaders</a:t>
            </a:r>
          </a:p>
        </p:txBody>
      </p:sp>
      <p:sp>
        <p:nvSpPr>
          <p:cNvPr id="8" name="TextBox 7"/>
          <p:cNvSpPr txBox="1"/>
          <p:nvPr/>
        </p:nvSpPr>
        <p:spPr>
          <a:xfrm>
            <a:off x="6756400" y="5213802"/>
            <a:ext cx="3074437" cy="707886"/>
          </a:xfrm>
          <a:prstGeom prst="rect">
            <a:avLst/>
          </a:prstGeom>
          <a:noFill/>
        </p:spPr>
        <p:txBody>
          <a:bodyPr wrap="square" rtlCol="0">
            <a:spAutoFit/>
          </a:bodyPr>
          <a:lstStyle/>
          <a:p>
            <a:pPr algn="ctr"/>
            <a:r>
              <a:rPr lang="en-US" sz="1400" b="1" dirty="0"/>
              <a:t>Alexander Wardle</a:t>
            </a:r>
          </a:p>
          <a:p>
            <a:pPr algn="ctr"/>
            <a:r>
              <a:rPr lang="en-US" sz="1400" dirty="0"/>
              <a:t>Virginia DEQ</a:t>
            </a:r>
          </a:p>
          <a:p>
            <a:pPr algn="ctr"/>
            <a:r>
              <a:rPr lang="en-US" sz="1200" dirty="0"/>
              <a:t>Alexander.wardle@deq.Virginia.gov</a:t>
            </a:r>
          </a:p>
        </p:txBody>
      </p:sp>
      <p:sp>
        <p:nvSpPr>
          <p:cNvPr id="9" name="TextBox 8"/>
          <p:cNvSpPr txBox="1"/>
          <p:nvPr/>
        </p:nvSpPr>
        <p:spPr>
          <a:xfrm>
            <a:off x="9327024" y="5213802"/>
            <a:ext cx="2769638" cy="707886"/>
          </a:xfrm>
          <a:prstGeom prst="rect">
            <a:avLst/>
          </a:prstGeom>
          <a:noFill/>
        </p:spPr>
        <p:txBody>
          <a:bodyPr wrap="square" rtlCol="0">
            <a:spAutoFit/>
          </a:bodyPr>
          <a:lstStyle/>
          <a:p>
            <a:pPr algn="ctr"/>
            <a:r>
              <a:rPr lang="en-US" sz="1400" b="1" dirty="0"/>
              <a:t>Edward Winner</a:t>
            </a:r>
          </a:p>
          <a:p>
            <a:pPr algn="ctr"/>
            <a:r>
              <a:rPr lang="en-US" sz="1400" dirty="0"/>
              <a:t>Kentucky DEP</a:t>
            </a:r>
          </a:p>
          <a:p>
            <a:pPr algn="ctr"/>
            <a:r>
              <a:rPr lang="en-US" sz="1200" dirty="0"/>
              <a:t>Edward.winner@ky.gov</a:t>
            </a:r>
          </a:p>
        </p:txBody>
      </p:sp>
    </p:spTree>
    <p:extLst>
      <p:ext uri="{BB962C8B-B14F-4D97-AF65-F5344CB8AC3E}">
        <p14:creationId xmlns:p14="http://schemas.microsoft.com/office/powerpoint/2010/main" val="82371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ITRC Code of Conduct</a:t>
            </a:r>
          </a:p>
        </p:txBody>
      </p:sp>
      <p:sp>
        <p:nvSpPr>
          <p:cNvPr id="3" name="Content Placeholder 2"/>
          <p:cNvSpPr>
            <a:spLocks noGrp="1"/>
          </p:cNvSpPr>
          <p:nvPr>
            <p:ph idx="1"/>
          </p:nvPr>
        </p:nvSpPr>
        <p:spPr>
          <a:xfrm>
            <a:off x="272474" y="1599047"/>
            <a:ext cx="11209627" cy="4171558"/>
          </a:xfrm>
        </p:spPr>
        <p:txBody>
          <a:bodyPr>
            <a:normAutofit/>
          </a:bodyPr>
          <a:lstStyle/>
          <a:p>
            <a:r>
              <a:rPr lang="en-US" altLang="en-US" b="1" dirty="0">
                <a:cs typeface="Arial" panose="020B0604020202020204" pitchFamily="34" charset="0"/>
              </a:rPr>
              <a:t>When joining ITRC you agree to:</a:t>
            </a:r>
          </a:p>
          <a:p>
            <a:pPr lvl="1"/>
            <a:r>
              <a:rPr lang="en-US" altLang="en-US" sz="2000" dirty="0">
                <a:cs typeface="Arial" panose="020B0604020202020204" pitchFamily="34" charset="0"/>
              </a:rPr>
              <a:t>Promote the mission of ITRC and uphold its reputation.</a:t>
            </a:r>
          </a:p>
          <a:p>
            <a:pPr lvl="1"/>
            <a:r>
              <a:rPr lang="en-US" altLang="en-US" sz="2000" dirty="0">
                <a:cs typeface="Arial" panose="020B0604020202020204" pitchFamily="34" charset="0"/>
              </a:rPr>
              <a:t>Maintain high standards of integrity and professional conduct.</a:t>
            </a:r>
          </a:p>
          <a:p>
            <a:pPr lvl="1"/>
            <a:r>
              <a:rPr lang="en-US" altLang="en-US" sz="2000" dirty="0">
                <a:cs typeface="Arial" panose="020B0604020202020204" pitchFamily="34" charset="0"/>
              </a:rPr>
              <a:t>Conduct themselves in a manner that is beneficial for team consensus and collaboration.</a:t>
            </a:r>
          </a:p>
          <a:p>
            <a:pPr lvl="1"/>
            <a:r>
              <a:rPr lang="en-US" altLang="en-US" sz="2000" dirty="0">
                <a:cs typeface="Arial" panose="020B0604020202020204" pitchFamily="34" charset="0"/>
              </a:rPr>
              <a:t>Be respectful and courteous to other ITRC members and staff.</a:t>
            </a:r>
          </a:p>
          <a:p>
            <a:pPr lvl="1"/>
            <a:r>
              <a:rPr lang="en-US" altLang="en-US" sz="2000" dirty="0">
                <a:cs typeface="Arial" panose="020B0604020202020204" pitchFamily="34" charset="0"/>
              </a:rPr>
              <a:t>Not endorse nor disparage a company, product, technology, or any other entity while participating in an ITRC event.</a:t>
            </a:r>
          </a:p>
          <a:p>
            <a:pPr lvl="1"/>
            <a:r>
              <a:rPr lang="en-US" altLang="en-US" sz="2000" dirty="0">
                <a:cs typeface="Arial" panose="020B0604020202020204" pitchFamily="34" charset="0"/>
              </a:rPr>
              <a:t>Not engage in harassment or discriminate on the basis of race, color, religion, ancestry, national origin, sex, sexual orientation, age, or disability.</a:t>
            </a:r>
            <a:endParaRPr lang="en-US" altLang="en-US" dirty="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FF3F51B9-B4A8-47D8-818E-EF9CB482397C}" type="slidenum">
              <a:rPr lang="en-US" smtClean="0"/>
              <a:pPr/>
              <a:t>21</a:t>
            </a:fld>
            <a:endParaRPr lang="en-US" dirty="0"/>
          </a:p>
        </p:txBody>
      </p:sp>
    </p:spTree>
    <p:extLst>
      <p:ext uri="{BB962C8B-B14F-4D97-AF65-F5344CB8AC3E}">
        <p14:creationId xmlns:p14="http://schemas.microsoft.com/office/powerpoint/2010/main" val="169688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74" y="316621"/>
            <a:ext cx="11682238" cy="706964"/>
          </a:xfrm>
        </p:spPr>
        <p:txBody>
          <a:bodyPr/>
          <a:lstStyle/>
          <a:p>
            <a:r>
              <a:rPr lang="en-US" dirty="0"/>
              <a:t>ITRC Trainer Conflict of Interest Disclosure Form</a:t>
            </a:r>
          </a:p>
        </p:txBody>
      </p:sp>
      <p:sp>
        <p:nvSpPr>
          <p:cNvPr id="3" name="Content Placeholder 2"/>
          <p:cNvSpPr>
            <a:spLocks noGrp="1"/>
          </p:cNvSpPr>
          <p:nvPr>
            <p:ph idx="1"/>
          </p:nvPr>
        </p:nvSpPr>
        <p:spPr>
          <a:xfrm>
            <a:off x="272474" y="1599047"/>
            <a:ext cx="6857375" cy="3416300"/>
          </a:xfrm>
        </p:spPr>
        <p:txBody>
          <a:bodyPr/>
          <a:lstStyle/>
          <a:p>
            <a:r>
              <a:rPr lang="en-US" altLang="en-US" dirty="0">
                <a:cs typeface="Arial" panose="020B0604020202020204" pitchFamily="34" charset="0"/>
              </a:rPr>
              <a:t>Trainers must disclose an economic interest and/or any personal, business, or volunteer affiliations that may give rise to a real or apparent conflict of interest.</a:t>
            </a:r>
          </a:p>
          <a:p>
            <a:r>
              <a:rPr lang="en-US" altLang="en-US" dirty="0">
                <a:cs typeface="Arial" panose="020B0604020202020204" pitchFamily="34" charset="0"/>
              </a:rPr>
              <a:t>Trainers must update the form annually should circumstances change. </a:t>
            </a:r>
          </a:p>
          <a:p>
            <a:endParaRPr lang="en-US" dirty="0"/>
          </a:p>
        </p:txBody>
      </p:sp>
      <p:sp>
        <p:nvSpPr>
          <p:cNvPr id="4" name="Slide Number Placeholder 3"/>
          <p:cNvSpPr>
            <a:spLocks noGrp="1"/>
          </p:cNvSpPr>
          <p:nvPr>
            <p:ph type="sldNum" sz="quarter" idx="12"/>
          </p:nvPr>
        </p:nvSpPr>
        <p:spPr/>
        <p:txBody>
          <a:bodyPr/>
          <a:lstStyle/>
          <a:p>
            <a:fld id="{FF3F51B9-B4A8-47D8-818E-EF9CB482397C}"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7983523" y="1582279"/>
            <a:ext cx="3186469" cy="4132048"/>
          </a:xfrm>
          <a:prstGeom prst="rect">
            <a:avLst/>
          </a:prstGeom>
          <a:ln w="28575">
            <a:solidFill>
              <a:srgbClr val="006595"/>
            </a:solidFill>
          </a:ln>
        </p:spPr>
      </p:pic>
    </p:spTree>
    <p:extLst>
      <p:ext uri="{BB962C8B-B14F-4D97-AF65-F5344CB8AC3E}">
        <p14:creationId xmlns:p14="http://schemas.microsoft.com/office/powerpoint/2010/main" val="199638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and Social Media Statistics</a:t>
            </a:r>
          </a:p>
        </p:txBody>
      </p:sp>
      <p:sp>
        <p:nvSpPr>
          <p:cNvPr id="4" name="Slide Number Placeholder 3"/>
          <p:cNvSpPr>
            <a:spLocks noGrp="1"/>
          </p:cNvSpPr>
          <p:nvPr>
            <p:ph type="sldNum" sz="quarter" idx="12"/>
          </p:nvPr>
        </p:nvSpPr>
        <p:spPr/>
        <p:txBody>
          <a:bodyPr/>
          <a:lstStyle/>
          <a:p>
            <a:fld id="{FF3F51B9-B4A8-47D8-818E-EF9CB482397C}" type="slidenum">
              <a:rPr lang="en-US" smtClean="0"/>
              <a:pPr/>
              <a:t>23</a:t>
            </a:fld>
            <a:endParaRPr lang="en-US" dirty="0"/>
          </a:p>
        </p:txBody>
      </p:sp>
      <p:pic>
        <p:nvPicPr>
          <p:cNvPr id="5" name="Picture 4">
            <a:extLst>
              <a:ext uri="{FF2B5EF4-FFF2-40B4-BE49-F238E27FC236}">
                <a16:creationId xmlns:a16="http://schemas.microsoft.com/office/drawing/2014/main" id="{AF6B12C8-BE23-42E6-8483-5611F415B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427" y="2737670"/>
            <a:ext cx="1705548" cy="1565336"/>
          </a:xfrm>
          <a:prstGeom prst="rect">
            <a:avLst/>
          </a:prstGeom>
        </p:spPr>
      </p:pic>
      <p:pic>
        <p:nvPicPr>
          <p:cNvPr id="6" name="Picture 5">
            <a:extLst>
              <a:ext uri="{FF2B5EF4-FFF2-40B4-BE49-F238E27FC236}">
                <a16:creationId xmlns:a16="http://schemas.microsoft.com/office/drawing/2014/main" id="{05085002-8652-4EBE-B1C7-CDDE3F4D4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1930" y="4523928"/>
            <a:ext cx="1074121" cy="985818"/>
          </a:xfrm>
          <a:prstGeom prst="rect">
            <a:avLst/>
          </a:prstGeom>
        </p:spPr>
      </p:pic>
      <p:pic>
        <p:nvPicPr>
          <p:cNvPr id="7" name="Picture 6">
            <a:extLst>
              <a:ext uri="{FF2B5EF4-FFF2-40B4-BE49-F238E27FC236}">
                <a16:creationId xmlns:a16="http://schemas.microsoft.com/office/drawing/2014/main" id="{EC432753-ACC1-4517-8DD7-5F41F500F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185" y="1373167"/>
            <a:ext cx="1169647" cy="1073491"/>
          </a:xfrm>
          <a:prstGeom prst="rect">
            <a:avLst/>
          </a:prstGeom>
        </p:spPr>
      </p:pic>
      <p:sp>
        <p:nvSpPr>
          <p:cNvPr id="8" name="TextBox 7">
            <a:extLst>
              <a:ext uri="{FF2B5EF4-FFF2-40B4-BE49-F238E27FC236}">
                <a16:creationId xmlns:a16="http://schemas.microsoft.com/office/drawing/2014/main" id="{C459F6D6-380C-467A-AD65-8D83C04EA283}"/>
              </a:ext>
            </a:extLst>
          </p:cNvPr>
          <p:cNvSpPr txBox="1"/>
          <p:nvPr/>
        </p:nvSpPr>
        <p:spPr>
          <a:xfrm>
            <a:off x="7267302" y="2492707"/>
            <a:ext cx="1398481" cy="338554"/>
          </a:xfrm>
          <a:prstGeom prst="rect">
            <a:avLst/>
          </a:prstGeom>
          <a:noFill/>
        </p:spPr>
        <p:txBody>
          <a:bodyPr wrap="square" rtlCol="0">
            <a:spAutoFit/>
          </a:bodyPr>
          <a:lstStyle/>
          <a:p>
            <a:r>
              <a:rPr lang="en-US" sz="1600" dirty="0">
                <a:solidFill>
                  <a:srgbClr val="10253F"/>
                </a:solidFill>
                <a:latin typeface="+mj-lt"/>
              </a:rPr>
              <a:t>@ITRCWEB</a:t>
            </a:r>
          </a:p>
        </p:txBody>
      </p:sp>
      <p:sp>
        <p:nvSpPr>
          <p:cNvPr id="9" name="TextBox 8">
            <a:extLst>
              <a:ext uri="{FF2B5EF4-FFF2-40B4-BE49-F238E27FC236}">
                <a16:creationId xmlns:a16="http://schemas.microsoft.com/office/drawing/2014/main" id="{B1A20FCE-6B71-4316-BD18-89BC52D599C0}"/>
              </a:ext>
            </a:extLst>
          </p:cNvPr>
          <p:cNvSpPr txBox="1"/>
          <p:nvPr/>
        </p:nvSpPr>
        <p:spPr>
          <a:xfrm>
            <a:off x="6670343" y="4035482"/>
            <a:ext cx="2592398" cy="338554"/>
          </a:xfrm>
          <a:prstGeom prst="rect">
            <a:avLst/>
          </a:prstGeom>
          <a:noFill/>
        </p:spPr>
        <p:txBody>
          <a:bodyPr wrap="square" rtlCol="0">
            <a:spAutoFit/>
          </a:bodyPr>
          <a:lstStyle/>
          <a:p>
            <a:r>
              <a:rPr lang="en-US" sz="1600" dirty="0">
                <a:solidFill>
                  <a:srgbClr val="10253F"/>
                </a:solidFill>
                <a:latin typeface="+mj-lt"/>
              </a:rPr>
              <a:t>facebook.com/itrcweb</a:t>
            </a:r>
          </a:p>
        </p:txBody>
      </p:sp>
      <p:sp>
        <p:nvSpPr>
          <p:cNvPr id="10" name="TextBox 9">
            <a:extLst>
              <a:ext uri="{FF2B5EF4-FFF2-40B4-BE49-F238E27FC236}">
                <a16:creationId xmlns:a16="http://schemas.microsoft.com/office/drawing/2014/main" id="{B29B79D6-82A1-4AF3-A003-14516A315DDC}"/>
              </a:ext>
            </a:extLst>
          </p:cNvPr>
          <p:cNvSpPr txBox="1"/>
          <p:nvPr/>
        </p:nvSpPr>
        <p:spPr>
          <a:xfrm>
            <a:off x="6464900" y="5547372"/>
            <a:ext cx="3304471" cy="338554"/>
          </a:xfrm>
          <a:prstGeom prst="rect">
            <a:avLst/>
          </a:prstGeom>
          <a:noFill/>
        </p:spPr>
        <p:txBody>
          <a:bodyPr wrap="square" rtlCol="0">
            <a:spAutoFit/>
          </a:bodyPr>
          <a:lstStyle/>
          <a:p>
            <a:r>
              <a:rPr lang="en-US" sz="1600" dirty="0">
                <a:solidFill>
                  <a:srgbClr val="10253F"/>
                </a:solidFill>
                <a:latin typeface="+mj-lt"/>
              </a:rPr>
              <a:t>linkedin.com/company/</a:t>
            </a:r>
            <a:r>
              <a:rPr lang="en-US" sz="1600" dirty="0" err="1">
                <a:solidFill>
                  <a:srgbClr val="10253F"/>
                </a:solidFill>
                <a:latin typeface="+mj-lt"/>
              </a:rPr>
              <a:t>itrc</a:t>
            </a:r>
            <a:endParaRPr lang="en-US" sz="1600" dirty="0">
              <a:solidFill>
                <a:srgbClr val="10253F"/>
              </a:solidFill>
              <a:latin typeface="+mj-lt"/>
            </a:endParaRPr>
          </a:p>
        </p:txBody>
      </p:sp>
      <p:pic>
        <p:nvPicPr>
          <p:cNvPr id="11" name="Picture 10">
            <a:extLst>
              <a:ext uri="{FF2B5EF4-FFF2-40B4-BE49-F238E27FC236}">
                <a16:creationId xmlns:a16="http://schemas.microsoft.com/office/drawing/2014/main" id="{BA1F37F3-6AF5-4488-9E1B-1225648BB6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291" y="1890133"/>
            <a:ext cx="1122916" cy="1030601"/>
          </a:xfrm>
          <a:prstGeom prst="rect">
            <a:avLst/>
          </a:prstGeom>
        </p:spPr>
      </p:pic>
      <p:sp>
        <p:nvSpPr>
          <p:cNvPr id="12" name="TextBox 11">
            <a:extLst>
              <a:ext uri="{FF2B5EF4-FFF2-40B4-BE49-F238E27FC236}">
                <a16:creationId xmlns:a16="http://schemas.microsoft.com/office/drawing/2014/main" id="{3ED585B9-79F6-48D3-B886-44167C756503}"/>
              </a:ext>
            </a:extLst>
          </p:cNvPr>
          <p:cNvSpPr txBox="1"/>
          <p:nvPr/>
        </p:nvSpPr>
        <p:spPr>
          <a:xfrm>
            <a:off x="859674" y="2937084"/>
            <a:ext cx="1482036" cy="369332"/>
          </a:xfrm>
          <a:prstGeom prst="rect">
            <a:avLst/>
          </a:prstGeom>
          <a:noFill/>
        </p:spPr>
        <p:txBody>
          <a:bodyPr wrap="square" rtlCol="0">
            <a:spAutoFit/>
          </a:bodyPr>
          <a:lstStyle/>
          <a:p>
            <a:r>
              <a:rPr lang="en-US" dirty="0">
                <a:solidFill>
                  <a:srgbClr val="10253F"/>
                </a:solidFill>
                <a:latin typeface="+mj-lt"/>
              </a:rPr>
              <a:t>itrcweb.org</a:t>
            </a:r>
            <a:endParaRPr lang="en-US" sz="1600" dirty="0">
              <a:solidFill>
                <a:srgbClr val="10253F"/>
              </a:solidFill>
              <a:latin typeface="+mj-lt"/>
            </a:endParaRPr>
          </a:p>
        </p:txBody>
      </p:sp>
      <p:sp>
        <p:nvSpPr>
          <p:cNvPr id="21" name="TextBox 20"/>
          <p:cNvSpPr txBox="1"/>
          <p:nvPr/>
        </p:nvSpPr>
        <p:spPr>
          <a:xfrm>
            <a:off x="10739150" y="0"/>
            <a:ext cx="1485901" cy="276999"/>
          </a:xfrm>
          <a:prstGeom prst="rect">
            <a:avLst/>
          </a:prstGeom>
          <a:noFill/>
        </p:spPr>
        <p:txBody>
          <a:bodyPr wrap="square" rtlCol="0">
            <a:spAutoFit/>
          </a:bodyPr>
          <a:lstStyle/>
          <a:p>
            <a:r>
              <a:rPr lang="en-US" sz="1200" dirty="0">
                <a:solidFill>
                  <a:schemeClr val="bg1"/>
                </a:solidFill>
              </a:rPr>
              <a:t>As of February 19</a:t>
            </a:r>
          </a:p>
        </p:txBody>
      </p:sp>
      <p:sp>
        <p:nvSpPr>
          <p:cNvPr id="23" name="TextBox 22"/>
          <p:cNvSpPr txBox="1"/>
          <p:nvPr/>
        </p:nvSpPr>
        <p:spPr>
          <a:xfrm>
            <a:off x="9325622" y="3336087"/>
            <a:ext cx="2314445" cy="738664"/>
          </a:xfrm>
          <a:prstGeom prst="rect">
            <a:avLst/>
          </a:prstGeom>
          <a:noFill/>
        </p:spPr>
        <p:txBody>
          <a:bodyPr wrap="square" rtlCol="0">
            <a:spAutoFit/>
          </a:bodyPr>
          <a:lstStyle/>
          <a:p>
            <a:r>
              <a:rPr lang="en-US" sz="2400" b="1" dirty="0"/>
              <a:t>318</a:t>
            </a:r>
            <a:r>
              <a:rPr lang="en-US" dirty="0"/>
              <a:t> Followers</a:t>
            </a:r>
          </a:p>
          <a:p>
            <a:endParaRPr lang="en-US" dirty="0"/>
          </a:p>
        </p:txBody>
      </p:sp>
      <p:sp>
        <p:nvSpPr>
          <p:cNvPr id="24" name="TextBox 23"/>
          <p:cNvSpPr txBox="1"/>
          <p:nvPr/>
        </p:nvSpPr>
        <p:spPr>
          <a:xfrm>
            <a:off x="9350336" y="4851058"/>
            <a:ext cx="2451719" cy="738664"/>
          </a:xfrm>
          <a:prstGeom prst="rect">
            <a:avLst/>
          </a:prstGeom>
          <a:noFill/>
        </p:spPr>
        <p:txBody>
          <a:bodyPr wrap="square" rtlCol="0">
            <a:spAutoFit/>
          </a:bodyPr>
          <a:lstStyle/>
          <a:p>
            <a:r>
              <a:rPr lang="en-US" sz="2400" b="1" dirty="0"/>
              <a:t>2,686</a:t>
            </a:r>
            <a:r>
              <a:rPr lang="en-US" dirty="0"/>
              <a:t> Followers</a:t>
            </a:r>
          </a:p>
          <a:p>
            <a:endParaRPr lang="en-US" dirty="0"/>
          </a:p>
        </p:txBody>
      </p:sp>
      <p:sp>
        <p:nvSpPr>
          <p:cNvPr id="25" name="TextBox 24"/>
          <p:cNvSpPr txBox="1"/>
          <p:nvPr/>
        </p:nvSpPr>
        <p:spPr>
          <a:xfrm>
            <a:off x="3086269" y="2208943"/>
            <a:ext cx="3332388" cy="738664"/>
          </a:xfrm>
          <a:prstGeom prst="rect">
            <a:avLst/>
          </a:prstGeom>
          <a:noFill/>
        </p:spPr>
        <p:txBody>
          <a:bodyPr wrap="square" rtlCol="0">
            <a:spAutoFit/>
          </a:bodyPr>
          <a:lstStyle/>
          <a:p>
            <a:r>
              <a:rPr lang="en-US" sz="2400" b="1" dirty="0"/>
              <a:t>15,000 </a:t>
            </a:r>
            <a:r>
              <a:rPr lang="en-US" dirty="0"/>
              <a:t>Monthly Users</a:t>
            </a:r>
          </a:p>
          <a:p>
            <a:endParaRPr lang="en-US" dirty="0"/>
          </a:p>
        </p:txBody>
      </p:sp>
      <p:sp>
        <p:nvSpPr>
          <p:cNvPr id="26" name="Rectangle 25"/>
          <p:cNvSpPr/>
          <p:nvPr/>
        </p:nvSpPr>
        <p:spPr>
          <a:xfrm>
            <a:off x="9324526" y="1705467"/>
            <a:ext cx="1776448" cy="461665"/>
          </a:xfrm>
          <a:prstGeom prst="rect">
            <a:avLst/>
          </a:prstGeom>
        </p:spPr>
        <p:txBody>
          <a:bodyPr wrap="none">
            <a:spAutoFit/>
          </a:bodyPr>
          <a:lstStyle/>
          <a:p>
            <a:r>
              <a:rPr lang="en-US" sz="2400" b="1" dirty="0"/>
              <a:t>416</a:t>
            </a:r>
            <a:r>
              <a:rPr lang="en-US" dirty="0"/>
              <a:t> Followers</a:t>
            </a:r>
          </a:p>
        </p:txBody>
      </p:sp>
      <p:pic>
        <p:nvPicPr>
          <p:cNvPr id="27" name="Picture 26"/>
          <p:cNvPicPr>
            <a:picLocks noChangeAspect="1"/>
          </p:cNvPicPr>
          <p:nvPr/>
        </p:nvPicPr>
        <p:blipFill>
          <a:blip r:embed="rId7"/>
          <a:stretch>
            <a:fillRect/>
          </a:stretch>
        </p:blipFill>
        <p:spPr>
          <a:xfrm>
            <a:off x="360706" y="3745660"/>
            <a:ext cx="2603542" cy="975095"/>
          </a:xfrm>
          <a:prstGeom prst="rect">
            <a:avLst/>
          </a:prstGeom>
        </p:spPr>
      </p:pic>
      <p:sp>
        <p:nvSpPr>
          <p:cNvPr id="28" name="TextBox 27"/>
          <p:cNvSpPr txBox="1"/>
          <p:nvPr/>
        </p:nvSpPr>
        <p:spPr>
          <a:xfrm>
            <a:off x="3123340" y="3831989"/>
            <a:ext cx="3332388" cy="830997"/>
          </a:xfrm>
          <a:prstGeom prst="rect">
            <a:avLst/>
          </a:prstGeom>
          <a:noFill/>
        </p:spPr>
        <p:txBody>
          <a:bodyPr wrap="square" rtlCol="0">
            <a:spAutoFit/>
          </a:bodyPr>
          <a:lstStyle/>
          <a:p>
            <a:r>
              <a:rPr lang="en-US" sz="2400" b="1" dirty="0"/>
              <a:t>22,000</a:t>
            </a:r>
            <a:r>
              <a:rPr lang="en-US" dirty="0"/>
              <a:t> Monthly Users*</a:t>
            </a:r>
          </a:p>
          <a:p>
            <a:r>
              <a:rPr lang="en-US" sz="2400" b="1" dirty="0"/>
              <a:t>1,500 </a:t>
            </a:r>
            <a:r>
              <a:rPr lang="en-US" dirty="0"/>
              <a:t>PDF Downloads</a:t>
            </a:r>
          </a:p>
        </p:txBody>
      </p:sp>
      <p:sp>
        <p:nvSpPr>
          <p:cNvPr id="29" name="TextBox 28">
            <a:extLst>
              <a:ext uri="{FF2B5EF4-FFF2-40B4-BE49-F238E27FC236}">
                <a16:creationId xmlns:a16="http://schemas.microsoft.com/office/drawing/2014/main" id="{3ED585B9-79F6-48D3-B886-44167C756503}"/>
              </a:ext>
            </a:extLst>
          </p:cNvPr>
          <p:cNvSpPr txBox="1"/>
          <p:nvPr/>
        </p:nvSpPr>
        <p:spPr>
          <a:xfrm>
            <a:off x="-55636" y="4738911"/>
            <a:ext cx="3436006" cy="646331"/>
          </a:xfrm>
          <a:prstGeom prst="rect">
            <a:avLst/>
          </a:prstGeom>
          <a:noFill/>
        </p:spPr>
        <p:txBody>
          <a:bodyPr wrap="square" rtlCol="0">
            <a:spAutoFit/>
          </a:bodyPr>
          <a:lstStyle/>
          <a:p>
            <a:pPr algn="ctr"/>
            <a:r>
              <a:rPr lang="en-US" dirty="0">
                <a:solidFill>
                  <a:srgbClr val="10253F"/>
                </a:solidFill>
                <a:latin typeface="+mj-lt"/>
              </a:rPr>
              <a:t>ITRC Online</a:t>
            </a:r>
          </a:p>
          <a:p>
            <a:pPr algn="ctr"/>
            <a:r>
              <a:rPr lang="en-US" dirty="0">
                <a:solidFill>
                  <a:srgbClr val="10253F"/>
                </a:solidFill>
                <a:latin typeface="+mj-lt"/>
              </a:rPr>
              <a:t>Guidance Documents</a:t>
            </a:r>
          </a:p>
        </p:txBody>
      </p:sp>
      <p:sp>
        <p:nvSpPr>
          <p:cNvPr id="30" name="TextBox 29"/>
          <p:cNvSpPr txBox="1"/>
          <p:nvPr/>
        </p:nvSpPr>
        <p:spPr>
          <a:xfrm>
            <a:off x="80291" y="5633871"/>
            <a:ext cx="2323204" cy="307777"/>
          </a:xfrm>
          <a:prstGeom prst="rect">
            <a:avLst/>
          </a:prstGeom>
          <a:noFill/>
        </p:spPr>
        <p:txBody>
          <a:bodyPr wrap="square" rtlCol="0">
            <a:spAutoFit/>
          </a:bodyPr>
          <a:lstStyle/>
          <a:p>
            <a:r>
              <a:rPr lang="en-US" sz="1400" dirty="0"/>
              <a:t>*Entrances</a:t>
            </a:r>
          </a:p>
        </p:txBody>
      </p:sp>
    </p:spTree>
    <p:extLst>
      <p:ext uri="{BB962C8B-B14F-4D97-AF65-F5344CB8AC3E}">
        <p14:creationId xmlns:p14="http://schemas.microsoft.com/office/powerpoint/2010/main" val="404119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BDBF-AC77-4BEF-AE97-1384F5574BF2}"/>
              </a:ext>
            </a:extLst>
          </p:cNvPr>
          <p:cNvSpPr>
            <a:spLocks noGrp="1"/>
          </p:cNvSpPr>
          <p:nvPr>
            <p:ph type="title"/>
          </p:nvPr>
        </p:nvSpPr>
        <p:spPr/>
        <p:txBody>
          <a:bodyPr/>
          <a:lstStyle/>
          <a:p>
            <a:r>
              <a:rPr lang="en-US" dirty="0"/>
              <a:t>ITRC Accomplishments</a:t>
            </a:r>
          </a:p>
        </p:txBody>
      </p:sp>
      <p:sp>
        <p:nvSpPr>
          <p:cNvPr id="4" name="Slide Number Placeholder 3">
            <a:extLst>
              <a:ext uri="{FF2B5EF4-FFF2-40B4-BE49-F238E27FC236}">
                <a16:creationId xmlns:a16="http://schemas.microsoft.com/office/drawing/2014/main" id="{50881AAA-D12F-494D-BFA7-D20168415FE9}"/>
              </a:ext>
            </a:extLst>
          </p:cNvPr>
          <p:cNvSpPr>
            <a:spLocks noGrp="1"/>
          </p:cNvSpPr>
          <p:nvPr>
            <p:ph type="sldNum" sz="quarter" idx="12"/>
          </p:nvPr>
        </p:nvSpPr>
        <p:spPr/>
        <p:txBody>
          <a:bodyPr/>
          <a:lstStyle/>
          <a:p>
            <a:fld id="{FF3F51B9-B4A8-47D8-818E-EF9CB482397C}" type="slidenum">
              <a:rPr lang="en-US" smtClean="0"/>
              <a:pPr/>
              <a:t>24</a:t>
            </a:fld>
            <a:endParaRPr lang="en-US" dirty="0"/>
          </a:p>
        </p:txBody>
      </p:sp>
      <p:sp>
        <p:nvSpPr>
          <p:cNvPr id="5" name="TextBox 4">
            <a:extLst>
              <a:ext uri="{FF2B5EF4-FFF2-40B4-BE49-F238E27FC236}">
                <a16:creationId xmlns:a16="http://schemas.microsoft.com/office/drawing/2014/main" id="{3FAFAA1D-2D33-44B4-A972-B7A0D27D3EF0}"/>
              </a:ext>
            </a:extLst>
          </p:cNvPr>
          <p:cNvSpPr txBox="1"/>
          <p:nvPr/>
        </p:nvSpPr>
        <p:spPr>
          <a:xfrm>
            <a:off x="850698" y="3678320"/>
            <a:ext cx="1529971" cy="584775"/>
          </a:xfrm>
          <a:prstGeom prst="rect">
            <a:avLst/>
          </a:prstGeom>
          <a:noFill/>
        </p:spPr>
        <p:txBody>
          <a:bodyPr wrap="square" rtlCol="0">
            <a:spAutoFit/>
          </a:bodyPr>
          <a:lstStyle/>
          <a:p>
            <a:r>
              <a:rPr lang="en-US" sz="3200" b="1" i="1" dirty="0">
                <a:ln w="0"/>
                <a:solidFill>
                  <a:srgbClr val="00334C"/>
                </a:solidFill>
                <a:effectLst>
                  <a:outerShdw blurRad="60007" dist="310007" dir="7680000" sy="30000" kx="1300200" algn="ctr" rotWithShape="0">
                    <a:prstClr val="black">
                      <a:alpha val="32000"/>
                    </a:prstClr>
                  </a:outerShdw>
                </a:effectLst>
                <a:latin typeface="Tahoma" panose="020B0604030504040204" pitchFamily="34" charset="0"/>
                <a:ea typeface="Tahoma" panose="020B0604030504040204" pitchFamily="34" charset="0"/>
                <a:cs typeface="Tahoma" panose="020B0604030504040204" pitchFamily="34" charset="0"/>
              </a:rPr>
              <a:t>Unites</a:t>
            </a:r>
            <a:endParaRPr lang="en-US" sz="3200" b="1" i="1" dirty="0">
              <a:solidFill>
                <a:srgbClr val="00334C"/>
              </a:solidFill>
              <a:effectLst>
                <a:outerShdw blurRad="60007" dist="310007" dir="7680000" sy="30000" kx="1300200" algn="ctr" rotWithShape="0">
                  <a:prstClr val="black">
                    <a:alpha val="32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50892D0-5237-4307-BA98-CCA4EDACD026}"/>
              </a:ext>
            </a:extLst>
          </p:cNvPr>
          <p:cNvSpPr txBox="1"/>
          <p:nvPr/>
        </p:nvSpPr>
        <p:spPr>
          <a:xfrm>
            <a:off x="850698" y="4620724"/>
            <a:ext cx="1971536" cy="584775"/>
          </a:xfrm>
          <a:prstGeom prst="rect">
            <a:avLst/>
          </a:prstGeom>
          <a:noFill/>
        </p:spPr>
        <p:txBody>
          <a:bodyPr wrap="square" rtlCol="0">
            <a:spAutoFit/>
          </a:bodyPr>
          <a:lstStyle/>
          <a:p>
            <a:r>
              <a:rPr lang="en-US" sz="3200" b="1" i="1" dirty="0">
                <a:ln w="0"/>
                <a:solidFill>
                  <a:srgbClr val="00334C"/>
                </a:solidFill>
                <a:effectLst>
                  <a:outerShdw blurRad="60007" dist="310007" dir="7680000" sy="30000" kx="1300200" algn="ctr" rotWithShape="0">
                    <a:prstClr val="black">
                      <a:alpha val="32000"/>
                    </a:prstClr>
                  </a:outerShdw>
                </a:effectLst>
                <a:latin typeface="Tahoma" panose="020B0604030504040204" pitchFamily="34" charset="0"/>
                <a:ea typeface="Tahoma" panose="020B0604030504040204" pitchFamily="34" charset="0"/>
                <a:cs typeface="Tahoma" panose="020B0604030504040204" pitchFamily="34" charset="0"/>
              </a:rPr>
              <a:t>Inspires</a:t>
            </a:r>
            <a:endParaRPr lang="en-US" b="1" i="1" dirty="0">
              <a:solidFill>
                <a:srgbClr val="00334C"/>
              </a:solidFill>
              <a:effectLst>
                <a:outerShdw blurRad="60007" dist="310007" dir="7680000" sy="30000" kx="1300200" algn="ctr" rotWithShape="0">
                  <a:prstClr val="black">
                    <a:alpha val="32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05EC2CDA-AA99-41DD-BD73-60FF83C56479}"/>
              </a:ext>
            </a:extLst>
          </p:cNvPr>
          <p:cNvSpPr txBox="1"/>
          <p:nvPr/>
        </p:nvSpPr>
        <p:spPr>
          <a:xfrm>
            <a:off x="850698" y="2596831"/>
            <a:ext cx="2303831" cy="584775"/>
          </a:xfrm>
          <a:prstGeom prst="rect">
            <a:avLst/>
          </a:prstGeom>
          <a:noFill/>
        </p:spPr>
        <p:txBody>
          <a:bodyPr wrap="square" rtlCol="0">
            <a:spAutoFit/>
          </a:bodyPr>
          <a:lstStyle/>
          <a:p>
            <a:r>
              <a:rPr lang="en-US" sz="3200" b="1" i="1" dirty="0">
                <a:ln w="0"/>
                <a:solidFill>
                  <a:srgbClr val="00334C"/>
                </a:solidFill>
                <a:effectLst>
                  <a:outerShdw blurRad="60007" dist="310007" dir="7680000" sy="30000" kx="1300200" algn="ctr" rotWithShape="0">
                    <a:prstClr val="black">
                      <a:alpha val="32000"/>
                    </a:prstClr>
                  </a:outerShdw>
                </a:effectLst>
                <a:latin typeface="Tahoma" panose="020B0604030504040204" pitchFamily="34" charset="0"/>
                <a:ea typeface="Tahoma" panose="020B0604030504040204" pitchFamily="34" charset="0"/>
                <a:cs typeface="Tahoma" panose="020B0604030504040204" pitchFamily="34" charset="0"/>
              </a:rPr>
              <a:t>Promotes</a:t>
            </a:r>
            <a:endParaRPr lang="en-US" b="1" i="1" dirty="0">
              <a:solidFill>
                <a:srgbClr val="00334C"/>
              </a:solidFill>
              <a:effectLst>
                <a:outerShdw blurRad="60007" dist="310007" dir="7680000" sy="30000" kx="1300200" algn="ctr" rotWithShape="0">
                  <a:prstClr val="black">
                    <a:alpha val="32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444CD419-D678-45CD-80D6-A6F744059016}"/>
              </a:ext>
            </a:extLst>
          </p:cNvPr>
          <p:cNvSpPr/>
          <p:nvPr/>
        </p:nvSpPr>
        <p:spPr>
          <a:xfrm>
            <a:off x="850698" y="1700132"/>
            <a:ext cx="2045753" cy="584775"/>
          </a:xfrm>
          <a:prstGeom prst="rect">
            <a:avLst/>
          </a:prstGeom>
          <a:noFill/>
        </p:spPr>
        <p:txBody>
          <a:bodyPr wrap="none" lIns="91440" tIns="45720" rIns="91440" bIns="45720">
            <a:spAutoFit/>
          </a:bodyPr>
          <a:lstStyle/>
          <a:p>
            <a:pPr algn="ctr"/>
            <a:r>
              <a:rPr lang="en-US" sz="3200" b="1" i="1" cap="none" spc="0" dirty="0">
                <a:ln w="0"/>
                <a:solidFill>
                  <a:srgbClr val="00334C"/>
                </a:solidFill>
                <a:effectLst>
                  <a:glow>
                    <a:schemeClr val="accent1">
                      <a:alpha val="40000"/>
                    </a:schemeClr>
                  </a:glow>
                  <a:outerShdw blurRad="60007" dist="310007" dir="7680000" sy="30000" kx="1300200" algn="ctr" rotWithShape="0">
                    <a:prstClr val="black">
                      <a:alpha val="32000"/>
                    </a:prstClr>
                  </a:outerShdw>
                </a:effectLst>
                <a:latin typeface="Tahoma" panose="020B0604030504040204" pitchFamily="34" charset="0"/>
                <a:ea typeface="Tahoma" panose="020B0604030504040204" pitchFamily="34" charset="0"/>
                <a:cs typeface="Tahoma" panose="020B0604030504040204" pitchFamily="34" charset="0"/>
              </a:rPr>
              <a:t>Educates</a:t>
            </a:r>
          </a:p>
        </p:txBody>
      </p:sp>
      <p:sp>
        <p:nvSpPr>
          <p:cNvPr id="9" name="TextBox 8">
            <a:extLst>
              <a:ext uri="{FF2B5EF4-FFF2-40B4-BE49-F238E27FC236}">
                <a16:creationId xmlns:a16="http://schemas.microsoft.com/office/drawing/2014/main" id="{C2BCB012-5C4D-4B10-A0EE-B5DBCB10D742}"/>
              </a:ext>
            </a:extLst>
          </p:cNvPr>
          <p:cNvSpPr txBox="1"/>
          <p:nvPr/>
        </p:nvSpPr>
        <p:spPr>
          <a:xfrm>
            <a:off x="2896452" y="1736364"/>
            <a:ext cx="7522020"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state regulators on the use of innovative technologies</a:t>
            </a:r>
          </a:p>
        </p:txBody>
      </p:sp>
      <p:sp>
        <p:nvSpPr>
          <p:cNvPr id="10" name="TextBox 9">
            <a:extLst>
              <a:ext uri="{FF2B5EF4-FFF2-40B4-BE49-F238E27FC236}">
                <a16:creationId xmlns:a16="http://schemas.microsoft.com/office/drawing/2014/main" id="{EE2F216B-8189-49EB-9537-A758B71DBA78}"/>
              </a:ext>
            </a:extLst>
          </p:cNvPr>
          <p:cNvSpPr txBox="1"/>
          <p:nvPr/>
        </p:nvSpPr>
        <p:spPr>
          <a:xfrm>
            <a:off x="2380669" y="3762986"/>
            <a:ext cx="5213831"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state approaches to complex topics</a:t>
            </a:r>
          </a:p>
        </p:txBody>
      </p:sp>
      <p:sp>
        <p:nvSpPr>
          <p:cNvPr id="11" name="TextBox 10">
            <a:extLst>
              <a:ext uri="{FF2B5EF4-FFF2-40B4-BE49-F238E27FC236}">
                <a16:creationId xmlns:a16="http://schemas.microsoft.com/office/drawing/2014/main" id="{1E8789B2-8016-4B9F-A937-D165084B582D}"/>
              </a:ext>
            </a:extLst>
          </p:cNvPr>
          <p:cNvSpPr txBox="1"/>
          <p:nvPr/>
        </p:nvSpPr>
        <p:spPr>
          <a:xfrm>
            <a:off x="2767597" y="4682278"/>
            <a:ext cx="6386731"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collaboration over adversarial relationships</a:t>
            </a:r>
          </a:p>
        </p:txBody>
      </p:sp>
      <p:sp>
        <p:nvSpPr>
          <p:cNvPr id="12" name="TextBox 11">
            <a:extLst>
              <a:ext uri="{FF2B5EF4-FFF2-40B4-BE49-F238E27FC236}">
                <a16:creationId xmlns:a16="http://schemas.microsoft.com/office/drawing/2014/main" id="{9AB13523-3888-422A-B405-402679DAA290}"/>
              </a:ext>
            </a:extLst>
          </p:cNvPr>
          <p:cNvSpPr txBox="1"/>
          <p:nvPr/>
        </p:nvSpPr>
        <p:spPr>
          <a:xfrm>
            <a:off x="2977449" y="2700718"/>
            <a:ext cx="5006054"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the use of innovative technologies</a:t>
            </a:r>
          </a:p>
        </p:txBody>
      </p:sp>
    </p:spTree>
    <p:extLst>
      <p:ext uri="{BB962C8B-B14F-4D97-AF65-F5344CB8AC3E}">
        <p14:creationId xmlns:p14="http://schemas.microsoft.com/office/powerpoint/2010/main" val="2870443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2D2D-6E59-4E0B-B2FB-AFCFB61682C4}"/>
              </a:ext>
            </a:extLst>
          </p:cNvPr>
          <p:cNvSpPr>
            <a:spLocks noGrp="1"/>
          </p:cNvSpPr>
          <p:nvPr>
            <p:ph type="title"/>
          </p:nvPr>
        </p:nvSpPr>
        <p:spPr/>
        <p:txBody>
          <a:bodyPr/>
          <a:lstStyle/>
          <a:p>
            <a:r>
              <a:rPr lang="en-US" dirty="0"/>
              <a:t>Benefits To States</a:t>
            </a:r>
          </a:p>
        </p:txBody>
      </p:sp>
      <p:sp>
        <p:nvSpPr>
          <p:cNvPr id="3" name="Content Placeholder 2">
            <a:extLst>
              <a:ext uri="{FF2B5EF4-FFF2-40B4-BE49-F238E27FC236}">
                <a16:creationId xmlns:a16="http://schemas.microsoft.com/office/drawing/2014/main" id="{60DCAE88-9FD0-4111-ABAA-DA0AE93E9850}"/>
              </a:ext>
            </a:extLst>
          </p:cNvPr>
          <p:cNvSpPr>
            <a:spLocks noGrp="1"/>
          </p:cNvSpPr>
          <p:nvPr>
            <p:ph idx="1"/>
          </p:nvPr>
        </p:nvSpPr>
        <p:spPr>
          <a:xfrm>
            <a:off x="272474" y="1573647"/>
            <a:ext cx="11682238" cy="4269490"/>
          </a:xfrm>
        </p:spPr>
        <p:txBody>
          <a:bodyPr>
            <a:normAutofit lnSpcReduction="10000"/>
          </a:bodyPr>
          <a:lstStyle/>
          <a:p>
            <a:r>
              <a:rPr lang="en-US" dirty="0"/>
              <a:t>Information and technology transfer</a:t>
            </a:r>
          </a:p>
          <a:p>
            <a:r>
              <a:rPr lang="en-US" dirty="0"/>
              <a:t>Free training on how to use innovative environmental technologies and approaches</a:t>
            </a:r>
          </a:p>
          <a:p>
            <a:r>
              <a:rPr lang="en-US" dirty="0"/>
              <a:t>Access to peers and experts in other regulatory agencies</a:t>
            </a:r>
          </a:p>
          <a:p>
            <a:r>
              <a:rPr lang="en-US" dirty="0"/>
              <a:t>Shortened learning curve by obtaining advanced knowledge of innovative technologies and approaches</a:t>
            </a:r>
          </a:p>
          <a:p>
            <a:r>
              <a:rPr lang="en-US" dirty="0"/>
              <a:t>Cost-effective involvement in demonstrations conducted in other jurisdictions</a:t>
            </a:r>
          </a:p>
          <a:p>
            <a:r>
              <a:rPr lang="en-US" dirty="0"/>
              <a:t>Collaborative problem solving</a:t>
            </a:r>
          </a:p>
          <a:p>
            <a:endParaRPr lang="en-US" dirty="0"/>
          </a:p>
        </p:txBody>
      </p:sp>
      <p:sp>
        <p:nvSpPr>
          <p:cNvPr id="4" name="Slide Number Placeholder 3">
            <a:extLst>
              <a:ext uri="{FF2B5EF4-FFF2-40B4-BE49-F238E27FC236}">
                <a16:creationId xmlns:a16="http://schemas.microsoft.com/office/drawing/2014/main" id="{20C0E17B-A673-464E-BCB2-77F7958535F8}"/>
              </a:ext>
            </a:extLst>
          </p:cNvPr>
          <p:cNvSpPr>
            <a:spLocks noGrp="1"/>
          </p:cNvSpPr>
          <p:nvPr>
            <p:ph type="sldNum" sz="quarter" idx="12"/>
          </p:nvPr>
        </p:nvSpPr>
        <p:spPr/>
        <p:txBody>
          <a:bodyPr/>
          <a:lstStyle/>
          <a:p>
            <a:fld id="{FF3F51B9-B4A8-47D8-818E-EF9CB482397C}" type="slidenum">
              <a:rPr lang="en-US" smtClean="0"/>
              <a:pPr/>
              <a:t>25</a:t>
            </a:fld>
            <a:endParaRPr lang="en-US" dirty="0"/>
          </a:p>
        </p:txBody>
      </p:sp>
    </p:spTree>
    <p:extLst>
      <p:ext uri="{BB962C8B-B14F-4D97-AF65-F5344CB8AC3E}">
        <p14:creationId xmlns:p14="http://schemas.microsoft.com/office/powerpoint/2010/main" val="765654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72DB-FC51-41BA-86C8-BA69C4FC5F90}"/>
              </a:ext>
            </a:extLst>
          </p:cNvPr>
          <p:cNvSpPr>
            <a:spLocks noGrp="1"/>
          </p:cNvSpPr>
          <p:nvPr>
            <p:ph type="title"/>
          </p:nvPr>
        </p:nvSpPr>
        <p:spPr/>
        <p:txBody>
          <a:bodyPr/>
          <a:lstStyle/>
          <a:p>
            <a:r>
              <a:rPr lang="en-US" dirty="0"/>
              <a:t>ITRC Long Term Benefits</a:t>
            </a:r>
          </a:p>
        </p:txBody>
      </p:sp>
      <p:sp>
        <p:nvSpPr>
          <p:cNvPr id="3" name="Content Placeholder 2">
            <a:extLst>
              <a:ext uri="{FF2B5EF4-FFF2-40B4-BE49-F238E27FC236}">
                <a16:creationId xmlns:a16="http://schemas.microsoft.com/office/drawing/2014/main" id="{62CCD1DA-2B18-455E-9AE0-9B9AAE98AAE5}"/>
              </a:ext>
            </a:extLst>
          </p:cNvPr>
          <p:cNvSpPr>
            <a:spLocks noGrp="1"/>
          </p:cNvSpPr>
          <p:nvPr>
            <p:ph idx="1"/>
          </p:nvPr>
        </p:nvSpPr>
        <p:spPr>
          <a:xfrm>
            <a:off x="272474" y="1599046"/>
            <a:ext cx="11682238" cy="4169741"/>
          </a:xfrm>
        </p:spPr>
        <p:txBody>
          <a:bodyPr>
            <a:normAutofit/>
          </a:bodyPr>
          <a:lstStyle/>
          <a:p>
            <a:r>
              <a:rPr lang="en-US" dirty="0"/>
              <a:t>National paradigm shifts for using new technology</a:t>
            </a:r>
          </a:p>
          <a:p>
            <a:r>
              <a:rPr lang="en-US" dirty="0"/>
              <a:t>Harmonized approaches to using innovative technology across the nation</a:t>
            </a:r>
          </a:p>
          <a:p>
            <a:r>
              <a:rPr lang="en-US" dirty="0"/>
              <a:t>Increased regulatory consistency for similar environmental problems in different states</a:t>
            </a:r>
          </a:p>
          <a:p>
            <a:r>
              <a:rPr lang="en-US" dirty="0"/>
              <a:t>Reduced review/permitting times for innovative approaches to environmental problems</a:t>
            </a:r>
          </a:p>
          <a:p>
            <a:r>
              <a:rPr lang="en-US" dirty="0"/>
              <a:t>Faster decisions due to reduction in uncertainty</a:t>
            </a:r>
          </a:p>
          <a:p>
            <a:pPr marL="0" indent="0">
              <a:buNone/>
            </a:pPr>
            <a:endParaRPr lang="en-US" dirty="0"/>
          </a:p>
        </p:txBody>
      </p:sp>
      <p:sp>
        <p:nvSpPr>
          <p:cNvPr id="4" name="Slide Number Placeholder 3">
            <a:extLst>
              <a:ext uri="{FF2B5EF4-FFF2-40B4-BE49-F238E27FC236}">
                <a16:creationId xmlns:a16="http://schemas.microsoft.com/office/drawing/2014/main" id="{9CBD7569-C5D3-4798-ABF4-DBE373323F7F}"/>
              </a:ext>
            </a:extLst>
          </p:cNvPr>
          <p:cNvSpPr>
            <a:spLocks noGrp="1"/>
          </p:cNvSpPr>
          <p:nvPr>
            <p:ph type="sldNum" sz="quarter" idx="12"/>
          </p:nvPr>
        </p:nvSpPr>
        <p:spPr/>
        <p:txBody>
          <a:bodyPr/>
          <a:lstStyle/>
          <a:p>
            <a:fld id="{FF3F51B9-B4A8-47D8-818E-EF9CB482397C}" type="slidenum">
              <a:rPr lang="en-US" smtClean="0"/>
              <a:pPr/>
              <a:t>26</a:t>
            </a:fld>
            <a:endParaRPr lang="en-US" dirty="0"/>
          </a:p>
        </p:txBody>
      </p:sp>
    </p:spTree>
    <p:extLst>
      <p:ext uri="{BB962C8B-B14F-4D97-AF65-F5344CB8AC3E}">
        <p14:creationId xmlns:p14="http://schemas.microsoft.com/office/powerpoint/2010/main" val="311916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3FF2-1493-4D0B-B262-B97560D6F0EF}"/>
              </a:ext>
            </a:extLst>
          </p:cNvPr>
          <p:cNvSpPr>
            <a:spLocks noGrp="1"/>
          </p:cNvSpPr>
          <p:nvPr>
            <p:ph type="title"/>
          </p:nvPr>
        </p:nvSpPr>
        <p:spPr/>
        <p:txBody>
          <a:bodyPr/>
          <a:lstStyle/>
          <a:p>
            <a:r>
              <a:rPr lang="en-US" dirty="0"/>
              <a:t>Reducing Barriers</a:t>
            </a:r>
          </a:p>
        </p:txBody>
      </p:sp>
      <p:sp>
        <p:nvSpPr>
          <p:cNvPr id="3" name="Content Placeholder 2">
            <a:extLst>
              <a:ext uri="{FF2B5EF4-FFF2-40B4-BE49-F238E27FC236}">
                <a16:creationId xmlns:a16="http://schemas.microsoft.com/office/drawing/2014/main" id="{B68628BC-B4A5-4344-8419-22766ED375EA}"/>
              </a:ext>
            </a:extLst>
          </p:cNvPr>
          <p:cNvSpPr>
            <a:spLocks noGrp="1"/>
          </p:cNvSpPr>
          <p:nvPr>
            <p:ph idx="1"/>
          </p:nvPr>
        </p:nvSpPr>
        <p:spPr>
          <a:xfrm>
            <a:off x="272474" y="1599046"/>
            <a:ext cx="11682238" cy="4035271"/>
          </a:xfrm>
        </p:spPr>
        <p:txBody>
          <a:bodyPr>
            <a:normAutofit/>
          </a:bodyPr>
          <a:lstStyle/>
          <a:p>
            <a:r>
              <a:rPr lang="en-US" dirty="0"/>
              <a:t>Providing guidance and training developed for state regulators by our Teams</a:t>
            </a:r>
          </a:p>
          <a:p>
            <a:r>
              <a:rPr lang="en-US" dirty="0"/>
              <a:t>Increasing understanding and confidence in innovative technologies</a:t>
            </a:r>
          </a:p>
          <a:p>
            <a:r>
              <a:rPr lang="en-US" dirty="0"/>
              <a:t>Fostering integration of new technical developments</a:t>
            </a:r>
          </a:p>
          <a:p>
            <a:r>
              <a:rPr lang="en-US" dirty="0"/>
              <a:t>Creating networks of technical experts</a:t>
            </a:r>
          </a:p>
        </p:txBody>
      </p:sp>
      <p:sp>
        <p:nvSpPr>
          <p:cNvPr id="4" name="Slide Number Placeholder 3">
            <a:extLst>
              <a:ext uri="{FF2B5EF4-FFF2-40B4-BE49-F238E27FC236}">
                <a16:creationId xmlns:a16="http://schemas.microsoft.com/office/drawing/2014/main" id="{4BE56A9D-4292-4216-84B4-EEE3FC326724}"/>
              </a:ext>
            </a:extLst>
          </p:cNvPr>
          <p:cNvSpPr>
            <a:spLocks noGrp="1"/>
          </p:cNvSpPr>
          <p:nvPr>
            <p:ph type="sldNum" sz="quarter" idx="12"/>
          </p:nvPr>
        </p:nvSpPr>
        <p:spPr/>
        <p:txBody>
          <a:bodyPr/>
          <a:lstStyle/>
          <a:p>
            <a:fld id="{FF3F51B9-B4A8-47D8-818E-EF9CB482397C}" type="slidenum">
              <a:rPr lang="en-US" smtClean="0"/>
              <a:pPr/>
              <a:t>27</a:t>
            </a:fld>
            <a:endParaRPr lang="en-US" dirty="0"/>
          </a:p>
        </p:txBody>
      </p:sp>
    </p:spTree>
    <p:extLst>
      <p:ext uri="{BB962C8B-B14F-4D97-AF65-F5344CB8AC3E}">
        <p14:creationId xmlns:p14="http://schemas.microsoft.com/office/powerpoint/2010/main" val="261873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1DFE-A244-4389-9101-E400BE5FA344}"/>
              </a:ext>
            </a:extLst>
          </p:cNvPr>
          <p:cNvSpPr>
            <a:spLocks noGrp="1"/>
          </p:cNvSpPr>
          <p:nvPr>
            <p:ph type="title"/>
          </p:nvPr>
        </p:nvSpPr>
        <p:spPr>
          <a:xfrm>
            <a:off x="239223" y="243900"/>
            <a:ext cx="8761413" cy="706964"/>
          </a:xfrm>
        </p:spPr>
        <p:txBody>
          <a:bodyPr/>
          <a:lstStyle/>
          <a:p>
            <a:r>
              <a:rPr lang="en-US" dirty="0"/>
              <a:t>Our Unique Network</a:t>
            </a:r>
          </a:p>
        </p:txBody>
      </p:sp>
      <p:sp>
        <p:nvSpPr>
          <p:cNvPr id="4" name="Slide Number Placeholder 3">
            <a:extLst>
              <a:ext uri="{FF2B5EF4-FFF2-40B4-BE49-F238E27FC236}">
                <a16:creationId xmlns:a16="http://schemas.microsoft.com/office/drawing/2014/main" id="{16D33BE2-739F-459D-91C8-C182858EB266}"/>
              </a:ext>
            </a:extLst>
          </p:cNvPr>
          <p:cNvSpPr>
            <a:spLocks noGrp="1"/>
          </p:cNvSpPr>
          <p:nvPr>
            <p:ph type="sldNum" sz="quarter" idx="12"/>
          </p:nvPr>
        </p:nvSpPr>
        <p:spPr/>
        <p:txBody>
          <a:bodyPr/>
          <a:lstStyle/>
          <a:p>
            <a:fld id="{FF3F51B9-B4A8-47D8-818E-EF9CB482397C}" type="slidenum">
              <a:rPr lang="en-US" smtClean="0"/>
              <a:pPr/>
              <a:t>28</a:t>
            </a:fld>
            <a:endParaRPr lang="en-US" dirty="0"/>
          </a:p>
        </p:txBody>
      </p:sp>
      <p:sp>
        <p:nvSpPr>
          <p:cNvPr id="7" name="Slide Number Placeholder 3"/>
          <p:cNvSpPr txBox="1">
            <a:spLocks/>
          </p:cNvSpPr>
          <p:nvPr/>
        </p:nvSpPr>
        <p:spPr>
          <a:xfrm>
            <a:off x="11482101" y="6273022"/>
            <a:ext cx="472611" cy="402266"/>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3F51B9-B4A8-47D8-818E-EF9CB482397C}" type="slidenum">
              <a:rPr lang="en-US" smtClean="0"/>
              <a:pPr/>
              <a:t>28</a:t>
            </a:fld>
            <a:endParaRPr lang="en-US" dirty="0"/>
          </a:p>
        </p:txBody>
      </p:sp>
      <p:graphicFrame>
        <p:nvGraphicFramePr>
          <p:cNvPr id="8" name="Chart 7"/>
          <p:cNvGraphicFramePr>
            <a:graphicFrameLocks/>
          </p:cNvGraphicFramePr>
          <p:nvPr>
            <p:extLst/>
          </p:nvPr>
        </p:nvGraphicFramePr>
        <p:xfrm>
          <a:off x="239223" y="1448866"/>
          <a:ext cx="11381970" cy="45189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A50B474-18D7-4851-A0EA-E6A404CDDA2A}"/>
              </a:ext>
            </a:extLst>
          </p:cNvPr>
          <p:cNvSpPr txBox="1"/>
          <p:nvPr/>
        </p:nvSpPr>
        <p:spPr>
          <a:xfrm>
            <a:off x="2754935" y="3115753"/>
            <a:ext cx="2022438" cy="1015663"/>
          </a:xfrm>
          <a:prstGeom prst="rect">
            <a:avLst/>
          </a:prstGeom>
          <a:noFill/>
        </p:spPr>
        <p:txBody>
          <a:bodyPr wrap="square" rtlCol="0">
            <a:spAutoFit/>
          </a:bodyPr>
          <a:lstStyle/>
          <a:p>
            <a:pPr algn="ctr"/>
            <a:r>
              <a:rPr lang="en-US" sz="3200" b="1" dirty="0">
                <a:solidFill>
                  <a:srgbClr val="006595"/>
                </a:solidFill>
              </a:rPr>
              <a:t>907 </a:t>
            </a:r>
          </a:p>
          <a:p>
            <a:pPr algn="ctr"/>
            <a:r>
              <a:rPr lang="en-US" sz="2800" dirty="0">
                <a:solidFill>
                  <a:srgbClr val="006595"/>
                </a:solidFill>
              </a:rPr>
              <a:t>Members</a:t>
            </a:r>
          </a:p>
        </p:txBody>
      </p:sp>
      <p:sp>
        <p:nvSpPr>
          <p:cNvPr id="10" name="TextBox 9"/>
          <p:cNvSpPr txBox="1"/>
          <p:nvPr/>
        </p:nvSpPr>
        <p:spPr>
          <a:xfrm>
            <a:off x="10510222" y="94051"/>
            <a:ext cx="1887251" cy="276999"/>
          </a:xfrm>
          <a:prstGeom prst="rect">
            <a:avLst/>
          </a:prstGeom>
          <a:noFill/>
        </p:spPr>
        <p:txBody>
          <a:bodyPr wrap="square" rtlCol="0">
            <a:spAutoFit/>
          </a:bodyPr>
          <a:lstStyle/>
          <a:p>
            <a:r>
              <a:rPr lang="en-US" sz="1200" dirty="0">
                <a:solidFill>
                  <a:schemeClr val="bg1"/>
                </a:solidFill>
              </a:rPr>
              <a:t>As of March 7, 2019</a:t>
            </a:r>
          </a:p>
        </p:txBody>
      </p:sp>
    </p:spTree>
    <p:extLst>
      <p:ext uri="{BB962C8B-B14F-4D97-AF65-F5344CB8AC3E}">
        <p14:creationId xmlns:p14="http://schemas.microsoft.com/office/powerpoint/2010/main" val="1620181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6574-F523-4272-A5E5-54151AF32E0A}"/>
              </a:ext>
            </a:extLst>
          </p:cNvPr>
          <p:cNvSpPr>
            <a:spLocks noGrp="1"/>
          </p:cNvSpPr>
          <p:nvPr>
            <p:ph type="title"/>
          </p:nvPr>
        </p:nvSpPr>
        <p:spPr/>
        <p:txBody>
          <a:bodyPr/>
          <a:lstStyle/>
          <a:p>
            <a:r>
              <a:rPr lang="en-US" dirty="0"/>
              <a:t>2018 Industry Affiliates Program (IAP)</a:t>
            </a:r>
          </a:p>
        </p:txBody>
      </p:sp>
      <p:sp>
        <p:nvSpPr>
          <p:cNvPr id="4" name="Slide Number Placeholder 3">
            <a:extLst>
              <a:ext uri="{FF2B5EF4-FFF2-40B4-BE49-F238E27FC236}">
                <a16:creationId xmlns:a16="http://schemas.microsoft.com/office/drawing/2014/main" id="{DD4239CA-897C-4CDF-B484-61F670874A96}"/>
              </a:ext>
            </a:extLst>
          </p:cNvPr>
          <p:cNvSpPr>
            <a:spLocks noGrp="1"/>
          </p:cNvSpPr>
          <p:nvPr>
            <p:ph type="sldNum" sz="quarter" idx="12"/>
          </p:nvPr>
        </p:nvSpPr>
        <p:spPr/>
        <p:txBody>
          <a:bodyPr/>
          <a:lstStyle/>
          <a:p>
            <a:fld id="{FF3F51B9-B4A8-47D8-818E-EF9CB482397C}" type="slidenum">
              <a:rPr lang="en-US" smtClean="0"/>
              <a:pPr/>
              <a:t>29</a:t>
            </a:fld>
            <a:endParaRPr lang="en-US" dirty="0"/>
          </a:p>
        </p:txBody>
      </p:sp>
      <p:graphicFrame>
        <p:nvGraphicFramePr>
          <p:cNvPr id="5" name="Chart 4">
            <a:extLst>
              <a:ext uri="{FF2B5EF4-FFF2-40B4-BE49-F238E27FC236}">
                <a16:creationId xmlns:a16="http://schemas.microsoft.com/office/drawing/2014/main" id="{FE5BB425-1E8A-4989-ABE6-F82E825A76DB}"/>
              </a:ext>
            </a:extLst>
          </p:cNvPr>
          <p:cNvGraphicFramePr>
            <a:graphicFrameLocks/>
          </p:cNvGraphicFramePr>
          <p:nvPr>
            <p:extLst>
              <p:ext uri="{D42A27DB-BD31-4B8C-83A1-F6EECF244321}">
                <p14:modId xmlns:p14="http://schemas.microsoft.com/office/powerpoint/2010/main" val="207167355"/>
              </p:ext>
            </p:extLst>
          </p:nvPr>
        </p:nvGraphicFramePr>
        <p:xfrm>
          <a:off x="2217496" y="1401483"/>
          <a:ext cx="7757007" cy="45182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413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9218-0528-4D9A-B9D3-3C444B3C4113}"/>
              </a:ext>
            </a:extLst>
          </p:cNvPr>
          <p:cNvSpPr>
            <a:spLocks noGrp="1"/>
          </p:cNvSpPr>
          <p:nvPr>
            <p:ph type="title"/>
          </p:nvPr>
        </p:nvSpPr>
        <p:spPr/>
        <p:txBody>
          <a:bodyPr/>
          <a:lstStyle/>
          <a:p>
            <a:r>
              <a:rPr lang="en-US" dirty="0"/>
              <a:t>ITRC Values</a:t>
            </a:r>
          </a:p>
        </p:txBody>
      </p:sp>
      <p:graphicFrame>
        <p:nvGraphicFramePr>
          <p:cNvPr id="7" name="Content Placeholder 6">
            <a:extLst>
              <a:ext uri="{FF2B5EF4-FFF2-40B4-BE49-F238E27FC236}">
                <a16:creationId xmlns:a16="http://schemas.microsoft.com/office/drawing/2014/main" id="{C259932D-96F7-4E67-A03D-AED9C38E9767}"/>
              </a:ext>
            </a:extLst>
          </p:cNvPr>
          <p:cNvGraphicFramePr>
            <a:graphicFrameLocks noGrp="1"/>
          </p:cNvGraphicFramePr>
          <p:nvPr>
            <p:ph idx="1"/>
            <p:extLst>
              <p:ext uri="{D42A27DB-BD31-4B8C-83A1-F6EECF244321}">
                <p14:modId xmlns:p14="http://schemas.microsoft.com/office/powerpoint/2010/main" val="1205948918"/>
              </p:ext>
            </p:extLst>
          </p:nvPr>
        </p:nvGraphicFramePr>
        <p:xfrm>
          <a:off x="6096000" y="1065891"/>
          <a:ext cx="7435328" cy="524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9B6C399-0237-420A-B45C-3372102EA6C0}"/>
              </a:ext>
            </a:extLst>
          </p:cNvPr>
          <p:cNvSpPr>
            <a:spLocks noGrp="1"/>
          </p:cNvSpPr>
          <p:nvPr>
            <p:ph type="sldNum" sz="quarter" idx="12"/>
          </p:nvPr>
        </p:nvSpPr>
        <p:spPr/>
        <p:txBody>
          <a:bodyPr/>
          <a:lstStyle/>
          <a:p>
            <a:fld id="{FF3F51B9-B4A8-47D8-818E-EF9CB482397C}" type="slidenum">
              <a:rPr lang="en-US" smtClean="0"/>
              <a:pPr/>
              <a:t>3</a:t>
            </a:fld>
            <a:endParaRPr lang="en-US" dirty="0"/>
          </a:p>
        </p:txBody>
      </p:sp>
      <p:sp>
        <p:nvSpPr>
          <p:cNvPr id="8" name="TextBox 7">
            <a:extLst>
              <a:ext uri="{FF2B5EF4-FFF2-40B4-BE49-F238E27FC236}">
                <a16:creationId xmlns:a16="http://schemas.microsoft.com/office/drawing/2014/main" id="{9B88A09D-B2A6-456B-9474-E9D48C83A72D}"/>
              </a:ext>
            </a:extLst>
          </p:cNvPr>
          <p:cNvSpPr txBox="1"/>
          <p:nvPr/>
        </p:nvSpPr>
        <p:spPr>
          <a:xfrm>
            <a:off x="766483" y="3429000"/>
            <a:ext cx="5513294" cy="523220"/>
          </a:xfrm>
          <a:prstGeom prst="rect">
            <a:avLst/>
          </a:prstGeom>
          <a:noFill/>
        </p:spPr>
        <p:txBody>
          <a:bodyPr wrap="square" rtlCol="0">
            <a:spAutoFit/>
          </a:bodyPr>
          <a:lstStyle/>
          <a:p>
            <a:r>
              <a:rPr lang="en-US" sz="2800" dirty="0">
                <a:solidFill>
                  <a:srgbClr val="00334C"/>
                </a:solidFill>
                <a:latin typeface="Tahoma" panose="020B0604030504040204" pitchFamily="34" charset="0"/>
                <a:ea typeface="Tahoma" panose="020B0604030504040204" pitchFamily="34" charset="0"/>
                <a:cs typeface="Tahoma" panose="020B0604030504040204" pitchFamily="34" charset="0"/>
              </a:rPr>
              <a:t>Achieve Change through…</a:t>
            </a:r>
          </a:p>
        </p:txBody>
      </p:sp>
    </p:spTree>
    <p:extLst>
      <p:ext uri="{BB962C8B-B14F-4D97-AF65-F5344CB8AC3E}">
        <p14:creationId xmlns:p14="http://schemas.microsoft.com/office/powerpoint/2010/main" val="248676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3505-9BFE-4BEC-A3EE-79EF982402EF}"/>
              </a:ext>
            </a:extLst>
          </p:cNvPr>
          <p:cNvSpPr>
            <a:spLocks noGrp="1"/>
          </p:cNvSpPr>
          <p:nvPr>
            <p:ph type="title"/>
          </p:nvPr>
        </p:nvSpPr>
        <p:spPr/>
        <p:txBody>
          <a:bodyPr/>
          <a:lstStyle/>
          <a:p>
            <a:r>
              <a:rPr lang="en-US" dirty="0"/>
              <a:t>Private Sector Participation</a:t>
            </a:r>
          </a:p>
        </p:txBody>
      </p:sp>
      <p:sp>
        <p:nvSpPr>
          <p:cNvPr id="3" name="Content Placeholder 2">
            <a:extLst>
              <a:ext uri="{FF2B5EF4-FFF2-40B4-BE49-F238E27FC236}">
                <a16:creationId xmlns:a16="http://schemas.microsoft.com/office/drawing/2014/main" id="{6EE1BC5F-7221-46DE-8A31-45FB9CDCD5E7}"/>
              </a:ext>
            </a:extLst>
          </p:cNvPr>
          <p:cNvSpPr>
            <a:spLocks noGrp="1"/>
          </p:cNvSpPr>
          <p:nvPr>
            <p:ph idx="1"/>
          </p:nvPr>
        </p:nvSpPr>
        <p:spPr>
          <a:xfrm>
            <a:off x="272474" y="1599046"/>
            <a:ext cx="11682238" cy="4133013"/>
          </a:xfrm>
        </p:spPr>
        <p:txBody>
          <a:bodyPr>
            <a:normAutofit lnSpcReduction="10000"/>
          </a:bodyPr>
          <a:lstStyle/>
          <a:p>
            <a:r>
              <a:rPr lang="en-US" dirty="0"/>
              <a:t>Industry Members have been a part of ITRC since 1995</a:t>
            </a:r>
          </a:p>
          <a:p>
            <a:r>
              <a:rPr lang="en-US" dirty="0"/>
              <a:t>Represented in ITRC’s Board of Advisors</a:t>
            </a:r>
          </a:p>
          <a:p>
            <a:r>
              <a:rPr lang="en-US" dirty="0"/>
              <a:t>Provide a portion of ITRC’s budget</a:t>
            </a:r>
          </a:p>
          <a:p>
            <a:r>
              <a:rPr lang="en-US" dirty="0"/>
              <a:t>Participates in peer review of ITRC documents and training materials</a:t>
            </a:r>
          </a:p>
          <a:p>
            <a:r>
              <a:rPr lang="en-US" dirty="0"/>
              <a:t>Technical experts from private sector participate in ITRC teams</a:t>
            </a:r>
          </a:p>
          <a:p>
            <a:r>
              <a:rPr lang="en-US" dirty="0"/>
              <a:t>Act as instructors for ITRC training courses</a:t>
            </a:r>
          </a:p>
          <a:p>
            <a:r>
              <a:rPr lang="en-US" dirty="0"/>
              <a:t>Play an active role in future project selection</a:t>
            </a:r>
          </a:p>
          <a:p>
            <a:r>
              <a:rPr lang="en-US" dirty="0"/>
              <a:t>Take ITRC training courses</a:t>
            </a:r>
          </a:p>
          <a:p>
            <a:pPr marL="0" indent="0">
              <a:buNone/>
            </a:pPr>
            <a:endParaRPr lang="en-US" dirty="0"/>
          </a:p>
        </p:txBody>
      </p:sp>
      <p:sp>
        <p:nvSpPr>
          <p:cNvPr id="4" name="Slide Number Placeholder 3">
            <a:extLst>
              <a:ext uri="{FF2B5EF4-FFF2-40B4-BE49-F238E27FC236}">
                <a16:creationId xmlns:a16="http://schemas.microsoft.com/office/drawing/2014/main" id="{080B3BFC-FF6E-435D-B7EA-2C3BBDDFCEB6}"/>
              </a:ext>
            </a:extLst>
          </p:cNvPr>
          <p:cNvSpPr>
            <a:spLocks noGrp="1"/>
          </p:cNvSpPr>
          <p:nvPr>
            <p:ph type="sldNum" sz="quarter" idx="12"/>
          </p:nvPr>
        </p:nvSpPr>
        <p:spPr/>
        <p:txBody>
          <a:bodyPr/>
          <a:lstStyle/>
          <a:p>
            <a:fld id="{FF3F51B9-B4A8-47D8-818E-EF9CB482397C}" type="slidenum">
              <a:rPr lang="en-US" smtClean="0"/>
              <a:pPr/>
              <a:t>30</a:t>
            </a:fld>
            <a:endParaRPr lang="en-US" dirty="0"/>
          </a:p>
        </p:txBody>
      </p:sp>
    </p:spTree>
    <p:extLst>
      <p:ext uri="{BB962C8B-B14F-4D97-AF65-F5344CB8AC3E}">
        <p14:creationId xmlns:p14="http://schemas.microsoft.com/office/powerpoint/2010/main" val="2531454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363B-E8D0-4027-BC70-5B3FB8C07EBC}"/>
              </a:ext>
            </a:extLst>
          </p:cNvPr>
          <p:cNvSpPr>
            <a:spLocks noGrp="1"/>
          </p:cNvSpPr>
          <p:nvPr>
            <p:ph type="title"/>
          </p:nvPr>
        </p:nvSpPr>
        <p:spPr/>
        <p:txBody>
          <a:bodyPr/>
          <a:lstStyle/>
          <a:p>
            <a:r>
              <a:rPr lang="en-US" dirty="0"/>
              <a:t>IAP Testimonials</a:t>
            </a:r>
          </a:p>
        </p:txBody>
      </p:sp>
      <p:sp>
        <p:nvSpPr>
          <p:cNvPr id="3" name="Content Placeholder 2">
            <a:extLst>
              <a:ext uri="{FF2B5EF4-FFF2-40B4-BE49-F238E27FC236}">
                <a16:creationId xmlns:a16="http://schemas.microsoft.com/office/drawing/2014/main" id="{4278FD8B-A131-4F81-A761-EF0D0A7C9D70}"/>
              </a:ext>
            </a:extLst>
          </p:cNvPr>
          <p:cNvSpPr>
            <a:spLocks noGrp="1"/>
          </p:cNvSpPr>
          <p:nvPr>
            <p:ph idx="1"/>
          </p:nvPr>
        </p:nvSpPr>
        <p:spPr>
          <a:xfrm>
            <a:off x="272474" y="1599047"/>
            <a:ext cx="11682238" cy="4358000"/>
          </a:xfrm>
        </p:spPr>
        <p:txBody>
          <a:bodyPr>
            <a:normAutofit fontScale="85000" lnSpcReduction="20000"/>
          </a:bodyPr>
          <a:lstStyle/>
          <a:p>
            <a:pPr>
              <a:lnSpc>
                <a:spcPct val="120000"/>
              </a:lnSpc>
            </a:pPr>
            <a:r>
              <a:rPr lang="en-US" dirty="0"/>
              <a:t>“Our staff at TRC have relied upon ITRC </a:t>
            </a:r>
            <a:r>
              <a:rPr lang="en-US" dirty="0" err="1"/>
              <a:t>technicalregulatory</a:t>
            </a:r>
            <a:r>
              <a:rPr lang="en-US" dirty="0"/>
              <a:t> guidance documents and webinars for many years. Now, as an IAP member, we are able to be part of the process and contribute to these important documents. It has been a rewarding experience for TRC to participate in the ITRC model of broad collaboration and consensus-building with multiple stakeholders.” – </a:t>
            </a:r>
            <a:r>
              <a:rPr lang="en-US" b="1" dirty="0"/>
              <a:t>Liz </a:t>
            </a:r>
            <a:r>
              <a:rPr lang="en-US" b="1" dirty="0" err="1"/>
              <a:t>Denly</a:t>
            </a:r>
            <a:r>
              <a:rPr lang="en-US" b="1" dirty="0"/>
              <a:t>, TRC</a:t>
            </a:r>
          </a:p>
          <a:p>
            <a:pPr>
              <a:lnSpc>
                <a:spcPct val="120000"/>
              </a:lnSpc>
            </a:pPr>
            <a:r>
              <a:rPr lang="en-US" dirty="0"/>
              <a:t>“As a small business our internal resources for technology development are limited by both time and money, so ITRC is a great way to keep up with new developments and meet the experts leading the charge. I frequently reach out to some of those people I met during the first few years when we are faced with a particularly challenging situation on our projects.” – </a:t>
            </a:r>
            <a:r>
              <a:rPr lang="en-US" b="1" dirty="0"/>
              <a:t>Jeremy Musson, Pinyon Environmental</a:t>
            </a:r>
          </a:p>
        </p:txBody>
      </p:sp>
      <p:sp>
        <p:nvSpPr>
          <p:cNvPr id="4" name="Slide Number Placeholder 3">
            <a:extLst>
              <a:ext uri="{FF2B5EF4-FFF2-40B4-BE49-F238E27FC236}">
                <a16:creationId xmlns:a16="http://schemas.microsoft.com/office/drawing/2014/main" id="{7BB5DA95-AAF6-40CC-AFE5-5E98900E6F12}"/>
              </a:ext>
            </a:extLst>
          </p:cNvPr>
          <p:cNvSpPr>
            <a:spLocks noGrp="1"/>
          </p:cNvSpPr>
          <p:nvPr>
            <p:ph type="sldNum" sz="quarter" idx="12"/>
          </p:nvPr>
        </p:nvSpPr>
        <p:spPr/>
        <p:txBody>
          <a:bodyPr/>
          <a:lstStyle/>
          <a:p>
            <a:fld id="{FF3F51B9-B4A8-47D8-818E-EF9CB482397C}" type="slidenum">
              <a:rPr lang="en-US" smtClean="0"/>
              <a:pPr/>
              <a:t>31</a:t>
            </a:fld>
            <a:endParaRPr lang="en-US" dirty="0"/>
          </a:p>
        </p:txBody>
      </p:sp>
    </p:spTree>
    <p:extLst>
      <p:ext uri="{BB962C8B-B14F-4D97-AF65-F5344CB8AC3E}">
        <p14:creationId xmlns:p14="http://schemas.microsoft.com/office/powerpoint/2010/main" val="97166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E80A7-97BB-4A9F-8F6E-71A7BC9E3A8A}"/>
              </a:ext>
            </a:extLst>
          </p:cNvPr>
          <p:cNvSpPr>
            <a:spLocks noGrp="1"/>
          </p:cNvSpPr>
          <p:nvPr>
            <p:ph type="title"/>
          </p:nvPr>
        </p:nvSpPr>
        <p:spPr/>
        <p:txBody>
          <a:bodyPr/>
          <a:lstStyle/>
          <a:p>
            <a:r>
              <a:rPr lang="en-US" dirty="0"/>
              <a:t>2018 Products</a:t>
            </a:r>
          </a:p>
        </p:txBody>
      </p:sp>
      <p:sp>
        <p:nvSpPr>
          <p:cNvPr id="3" name="Content Placeholder 2">
            <a:extLst>
              <a:ext uri="{FF2B5EF4-FFF2-40B4-BE49-F238E27FC236}">
                <a16:creationId xmlns:a16="http://schemas.microsoft.com/office/drawing/2014/main" id="{BD308D9E-9570-4373-8D0F-CC577CB43379}"/>
              </a:ext>
            </a:extLst>
          </p:cNvPr>
          <p:cNvSpPr>
            <a:spLocks noGrp="1"/>
          </p:cNvSpPr>
          <p:nvPr>
            <p:ph idx="1"/>
          </p:nvPr>
        </p:nvSpPr>
        <p:spPr>
          <a:xfrm>
            <a:off x="272474" y="1599046"/>
            <a:ext cx="11682238" cy="4425235"/>
          </a:xfrm>
        </p:spPr>
        <p:txBody>
          <a:bodyPr/>
          <a:lstStyle/>
          <a:p>
            <a:pPr marL="0" indent="0">
              <a:buNone/>
            </a:pPr>
            <a:r>
              <a:rPr lang="en-US" dirty="0"/>
              <a:t>Technical and Regulatory Documents and Online Training were produced for the following Teams:</a:t>
            </a:r>
          </a:p>
          <a:p>
            <a:pPr lvl="1"/>
            <a:r>
              <a:rPr lang="en-US" dirty="0"/>
              <a:t>LNAPL Update</a:t>
            </a:r>
          </a:p>
          <a:p>
            <a:pPr lvl="1"/>
            <a:r>
              <a:rPr lang="en-US" dirty="0"/>
              <a:t>Quality Considerations for Multiple Aspects of Munitions Response Sites</a:t>
            </a:r>
          </a:p>
          <a:p>
            <a:pPr lvl="1"/>
            <a:r>
              <a:rPr lang="en-US" dirty="0"/>
              <a:t>Evaluation of Innovative Methane Detection Technologies</a:t>
            </a:r>
          </a:p>
          <a:p>
            <a:pPr lvl="1"/>
            <a:r>
              <a:rPr lang="en-US" dirty="0"/>
              <a:t>Stormwater BMPs</a:t>
            </a:r>
          </a:p>
          <a:p>
            <a:pPr lvl="1"/>
            <a:r>
              <a:rPr lang="en-US" dirty="0"/>
              <a:t>TPH Risk Evaluation at Petroleum-Contaminated Sites</a:t>
            </a:r>
          </a:p>
          <a:p>
            <a:pPr lvl="1"/>
            <a:endParaRPr lang="en-US" dirty="0"/>
          </a:p>
          <a:p>
            <a:endParaRPr lang="en-US" dirty="0"/>
          </a:p>
        </p:txBody>
      </p:sp>
      <p:sp>
        <p:nvSpPr>
          <p:cNvPr id="4" name="Slide Number Placeholder 3">
            <a:extLst>
              <a:ext uri="{FF2B5EF4-FFF2-40B4-BE49-F238E27FC236}">
                <a16:creationId xmlns:a16="http://schemas.microsoft.com/office/drawing/2014/main" id="{52AC1362-0DA1-4CDE-B728-463CD822428C}"/>
              </a:ext>
            </a:extLst>
          </p:cNvPr>
          <p:cNvSpPr>
            <a:spLocks noGrp="1"/>
          </p:cNvSpPr>
          <p:nvPr>
            <p:ph type="sldNum" sz="quarter" idx="12"/>
          </p:nvPr>
        </p:nvSpPr>
        <p:spPr/>
        <p:txBody>
          <a:bodyPr/>
          <a:lstStyle/>
          <a:p>
            <a:fld id="{FF3F51B9-B4A8-47D8-818E-EF9CB482397C}" type="slidenum">
              <a:rPr lang="en-US" smtClean="0"/>
              <a:pPr/>
              <a:t>32</a:t>
            </a:fld>
            <a:endParaRPr lang="en-US" dirty="0"/>
          </a:p>
        </p:txBody>
      </p:sp>
    </p:spTree>
    <p:extLst>
      <p:ext uri="{BB962C8B-B14F-4D97-AF65-F5344CB8AC3E}">
        <p14:creationId xmlns:p14="http://schemas.microsoft.com/office/powerpoint/2010/main" val="185985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2A629-B453-4D83-9F78-F1E1CC71D97B}"/>
              </a:ext>
            </a:extLst>
          </p:cNvPr>
          <p:cNvSpPr>
            <a:spLocks noGrp="1"/>
          </p:cNvSpPr>
          <p:nvPr>
            <p:ph type="title"/>
          </p:nvPr>
        </p:nvSpPr>
        <p:spPr/>
        <p:txBody>
          <a:bodyPr/>
          <a:lstStyle/>
          <a:p>
            <a:r>
              <a:rPr lang="en-US" dirty="0"/>
              <a:t>2019 Planned Products</a:t>
            </a:r>
          </a:p>
        </p:txBody>
      </p:sp>
      <p:sp>
        <p:nvSpPr>
          <p:cNvPr id="4" name="Slide Number Placeholder 3">
            <a:extLst>
              <a:ext uri="{FF2B5EF4-FFF2-40B4-BE49-F238E27FC236}">
                <a16:creationId xmlns:a16="http://schemas.microsoft.com/office/drawing/2014/main" id="{9CDFFB38-87D3-4B89-BCBC-F85932E0364C}"/>
              </a:ext>
            </a:extLst>
          </p:cNvPr>
          <p:cNvSpPr>
            <a:spLocks noGrp="1"/>
          </p:cNvSpPr>
          <p:nvPr>
            <p:ph type="sldNum" sz="quarter" idx="12"/>
          </p:nvPr>
        </p:nvSpPr>
        <p:spPr/>
        <p:txBody>
          <a:bodyPr/>
          <a:lstStyle/>
          <a:p>
            <a:fld id="{FF3F51B9-B4A8-47D8-818E-EF9CB482397C}" type="slidenum">
              <a:rPr lang="en-US" smtClean="0"/>
              <a:pPr/>
              <a:t>33</a:t>
            </a:fld>
            <a:endParaRPr lang="en-US" dirty="0"/>
          </a:p>
        </p:txBody>
      </p:sp>
      <p:graphicFrame>
        <p:nvGraphicFramePr>
          <p:cNvPr id="5" name="Group 3">
            <a:extLst>
              <a:ext uri="{FF2B5EF4-FFF2-40B4-BE49-F238E27FC236}">
                <a16:creationId xmlns:a16="http://schemas.microsoft.com/office/drawing/2014/main" id="{4D54ACF5-37B0-4D9F-A69E-A088DD4A9B0A}"/>
              </a:ext>
            </a:extLst>
          </p:cNvPr>
          <p:cNvGraphicFramePr>
            <a:graphicFrameLocks noGrp="1"/>
          </p:cNvGraphicFramePr>
          <p:nvPr>
            <p:ph idx="1"/>
            <p:extLst>
              <p:ext uri="{D42A27DB-BD31-4B8C-83A1-F6EECF244321}">
                <p14:modId xmlns:p14="http://schemas.microsoft.com/office/powerpoint/2010/main" val="2502233077"/>
              </p:ext>
            </p:extLst>
          </p:nvPr>
        </p:nvGraphicFramePr>
        <p:xfrm>
          <a:off x="412350" y="1553646"/>
          <a:ext cx="11367300" cy="3750707"/>
        </p:xfrm>
        <a:graphic>
          <a:graphicData uri="http://schemas.openxmlformats.org/drawingml/2006/table">
            <a:tbl>
              <a:tblPr/>
              <a:tblGrid>
                <a:gridCol w="6028084">
                  <a:extLst>
                    <a:ext uri="{9D8B030D-6E8A-4147-A177-3AD203B41FA5}">
                      <a16:colId xmlns:a16="http://schemas.microsoft.com/office/drawing/2014/main" val="20000"/>
                    </a:ext>
                  </a:extLst>
                </a:gridCol>
                <a:gridCol w="1854205">
                  <a:extLst>
                    <a:ext uri="{9D8B030D-6E8A-4147-A177-3AD203B41FA5}">
                      <a16:colId xmlns:a16="http://schemas.microsoft.com/office/drawing/2014/main" val="20001"/>
                    </a:ext>
                  </a:extLst>
                </a:gridCol>
                <a:gridCol w="1608467">
                  <a:extLst>
                    <a:ext uri="{9D8B030D-6E8A-4147-A177-3AD203B41FA5}">
                      <a16:colId xmlns:a16="http://schemas.microsoft.com/office/drawing/2014/main" val="2403483789"/>
                    </a:ext>
                  </a:extLst>
                </a:gridCol>
                <a:gridCol w="1876544">
                  <a:extLst>
                    <a:ext uri="{9D8B030D-6E8A-4147-A177-3AD203B41FA5}">
                      <a16:colId xmlns:a16="http://schemas.microsoft.com/office/drawing/2014/main" val="20002"/>
                    </a:ext>
                  </a:extLst>
                </a:gridCol>
              </a:tblGrid>
              <a:tr h="573548">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400" b="1" i="0" u="none" strike="noStrike" cap="none" normalizeH="0" baseline="0" dirty="0">
                          <a:ln>
                            <a:noFill/>
                          </a:ln>
                          <a:solidFill>
                            <a:schemeClr val="tx1"/>
                          </a:solidFill>
                          <a:effectLst/>
                          <a:latin typeface="+mn-lt"/>
                          <a:ea typeface="MS PGothic" pitchFamily="34" charset="-128"/>
                        </a:rPr>
                        <a:t>Project/Team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1" i="0" u="none" strike="noStrike" cap="none" normalizeH="0" baseline="0" dirty="0">
                          <a:ln>
                            <a:noFill/>
                          </a:ln>
                          <a:solidFill>
                            <a:schemeClr val="tx1"/>
                          </a:solidFill>
                          <a:effectLst/>
                          <a:latin typeface="+mn-lt"/>
                          <a:ea typeface="MS PGothic" pitchFamily="34" charset="-128"/>
                        </a:rPr>
                        <a:t>Fact Sheets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1" i="0" u="none" strike="noStrike" cap="none" normalizeH="0" baseline="0" dirty="0">
                          <a:ln>
                            <a:noFill/>
                          </a:ln>
                          <a:solidFill>
                            <a:schemeClr val="tx1"/>
                          </a:solidFill>
                          <a:effectLst/>
                          <a:latin typeface="+mn-lt"/>
                          <a:ea typeface="MS PGothic" pitchFamily="34" charset="-128"/>
                        </a:rPr>
                        <a:t>Tech Reg Document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pPr>
                      <a:r>
                        <a:rPr kumimoji="0" lang="en-US" sz="2000" b="1" i="0" u="none" strike="noStrike" cap="none" normalizeH="0" baseline="0" dirty="0">
                          <a:ln>
                            <a:noFill/>
                          </a:ln>
                          <a:solidFill>
                            <a:schemeClr val="tx1"/>
                          </a:solidFill>
                          <a:effectLst/>
                          <a:latin typeface="+mn-lt"/>
                          <a:ea typeface="MS PGothic" pitchFamily="34" charset="-128"/>
                        </a:rPr>
                        <a:t>Online Training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99762">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1900" b="0" i="0" u="none" strike="noStrike" cap="none" normalizeH="0" baseline="0" dirty="0">
                          <a:ln>
                            <a:noFill/>
                          </a:ln>
                          <a:solidFill>
                            <a:schemeClr val="tx1"/>
                          </a:solidFill>
                          <a:effectLst/>
                          <a:latin typeface="+mn-lt"/>
                          <a:ea typeface="MS PGothic" pitchFamily="34" charset="-128"/>
                        </a:rPr>
                        <a:t>1,4-Dioxane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1"/>
                  </a:ext>
                </a:extLst>
              </a:tr>
              <a:tr h="5099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cap="none" normalizeH="0" baseline="0" dirty="0">
                          <a:ln>
                            <a:noFill/>
                          </a:ln>
                          <a:solidFill>
                            <a:schemeClr val="tx1"/>
                          </a:solidFill>
                          <a:effectLst/>
                          <a:latin typeface="+mn-lt"/>
                          <a:ea typeface="MS PGothic" pitchFamily="34" charset="-128"/>
                        </a:rPr>
                        <a:t>Harmful Cyanobacterial Blooms (HABs)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endParaRPr kumimoji="0" lang="en-US" sz="2000" b="0" i="0" u="none" strike="noStrike" cap="none" normalizeH="0" baseline="0" dirty="0">
                        <a:ln>
                          <a:noFill/>
                        </a:ln>
                        <a:solidFill>
                          <a:schemeClr val="tx1"/>
                        </a:solidFill>
                        <a:effectLst/>
                        <a:latin typeface="+mn-lt"/>
                        <a:ea typeface="MS PGothic"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2"/>
                  </a:ext>
                </a:extLst>
              </a:tr>
              <a:tr h="509981">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1900" b="0" i="0" u="none" strike="noStrike" cap="none" normalizeH="0" baseline="0" dirty="0">
                          <a:ln>
                            <a:noFill/>
                          </a:ln>
                          <a:solidFill>
                            <a:schemeClr val="tx1"/>
                          </a:solidFill>
                          <a:effectLst/>
                          <a:latin typeface="+mn-lt"/>
                          <a:ea typeface="MS PGothic" pitchFamily="34" charset="-128"/>
                        </a:rPr>
                        <a:t>Incremental Sampling Methodology Update (ISM)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pPr>
                      <a:endParaRPr kumimoji="0" lang="en-US" sz="2000" b="0" i="0" u="none" strike="noStrike" cap="none" normalizeH="0" baseline="0" dirty="0">
                        <a:ln>
                          <a:noFill/>
                        </a:ln>
                        <a:solidFill>
                          <a:schemeClr val="tx1"/>
                        </a:solidFill>
                        <a:effectLst/>
                        <a:latin typeface="+mn-lt"/>
                        <a:ea typeface="MS PGothic" pitchFamily="34" charset="-128"/>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3"/>
                  </a:ext>
                </a:extLst>
              </a:tr>
              <a:tr h="509981">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1900" b="0" i="0" u="none" strike="noStrike" cap="none" normalizeH="0" baseline="0" dirty="0">
                          <a:ln>
                            <a:noFill/>
                          </a:ln>
                          <a:solidFill>
                            <a:schemeClr val="tx1"/>
                          </a:solidFill>
                          <a:effectLst/>
                          <a:latin typeface="+mn-lt"/>
                          <a:ea typeface="MS PGothic" pitchFamily="34" charset="-128"/>
                        </a:rPr>
                        <a:t>Per- and Polyfluoroalkyl Substances (PFAS)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2000" b="0" i="0" u="none" strike="noStrike" cap="none" normalizeH="0" baseline="0" dirty="0">
                          <a:ln>
                            <a:noFill/>
                          </a:ln>
                          <a:solidFill>
                            <a:schemeClr val="tx1"/>
                          </a:solidFill>
                          <a:effectLst/>
                          <a:latin typeface="+mn-lt"/>
                          <a:ea typeface="MS PGothic"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4"/>
                  </a:ext>
                </a:extLst>
              </a:tr>
              <a:tr h="509981">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1900" b="0" i="0" u="none" strike="noStrike" cap="none" normalizeH="0" baseline="0" dirty="0">
                          <a:ln>
                            <a:noFill/>
                          </a:ln>
                          <a:solidFill>
                            <a:schemeClr val="tx1"/>
                          </a:solidFill>
                          <a:effectLst/>
                          <a:latin typeface="+mn-lt"/>
                          <a:ea typeface="MS PGothic" pitchFamily="34" charset="-128"/>
                        </a:rPr>
                        <a:t>Advanced Site Characterization Tools (ASCT)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5"/>
                  </a:ext>
                </a:extLst>
              </a:tr>
              <a:tr h="509981">
                <a:tc>
                  <a:txBody>
                    <a:bodyPr/>
                    <a:lstStyle/>
                    <a:p>
                      <a:pPr marL="0" marR="0" lvl="0" indent="0" algn="ctr"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r>
                        <a:rPr kumimoji="0" lang="en-US" sz="1900" b="0" i="0" u="none" strike="noStrike" cap="none" normalizeH="0" baseline="0" dirty="0">
                          <a:ln>
                            <a:noFill/>
                          </a:ln>
                          <a:solidFill>
                            <a:schemeClr val="tx1"/>
                          </a:solidFill>
                          <a:effectLst/>
                          <a:latin typeface="+mn-lt"/>
                          <a:ea typeface="MS PGothic" pitchFamily="34" charset="-128"/>
                        </a:rPr>
                        <a:t>In Situ Remediation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0" fontAlgn="base" latinLnBrk="0" hangingPunct="0">
                        <a:lnSpc>
                          <a:spcPct val="100000"/>
                        </a:lnSpc>
                        <a:spcBef>
                          <a:spcPct val="50000"/>
                        </a:spcBef>
                        <a:spcAft>
                          <a:spcPct val="0"/>
                        </a:spcAft>
                        <a:buClr>
                          <a:srgbClr val="DF7A1C"/>
                        </a:buClr>
                        <a:buSzTx/>
                        <a:buFont typeface="Wingdings" pitchFamily="2" charset="2"/>
                        <a:buNone/>
                        <a:tabLst/>
                        <a:defRPr/>
                      </a:pPr>
                      <a:endParaRPr kumimoji="0" lang="en-US" sz="2000" b="0" i="0" u="none" strike="noStrike" cap="none" normalizeH="0" baseline="0" dirty="0">
                        <a:ln>
                          <a:noFill/>
                        </a:ln>
                        <a:solidFill>
                          <a:schemeClr val="tx1"/>
                        </a:solidFill>
                        <a:effectLst/>
                        <a:latin typeface="+mn-lt"/>
                        <a:ea typeface="MS PGothic" pitchFamily="34" charset="-128"/>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3088811764"/>
                  </a:ext>
                </a:extLst>
              </a:tr>
            </a:tbl>
          </a:graphicData>
        </a:graphic>
      </p:graphicFrame>
    </p:spTree>
    <p:extLst>
      <p:ext uri="{BB962C8B-B14F-4D97-AF65-F5344CB8AC3E}">
        <p14:creationId xmlns:p14="http://schemas.microsoft.com/office/powerpoint/2010/main" val="1831030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926449-45F0-4840-855E-A8A34F9D6648}"/>
              </a:ext>
            </a:extLst>
          </p:cNvPr>
          <p:cNvSpPr/>
          <p:nvPr/>
        </p:nvSpPr>
        <p:spPr>
          <a:xfrm>
            <a:off x="6444379" y="1672290"/>
            <a:ext cx="2929222" cy="2929221"/>
          </a:xfrm>
          <a:prstGeom prst="rect">
            <a:avLst/>
          </a:prstGeom>
          <a:solidFill>
            <a:srgbClr val="148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1A07A-9F6A-411B-837F-4CAE1EA9A425}"/>
              </a:ext>
            </a:extLst>
          </p:cNvPr>
          <p:cNvSpPr>
            <a:spLocks noGrp="1"/>
          </p:cNvSpPr>
          <p:nvPr>
            <p:ph type="title"/>
          </p:nvPr>
        </p:nvSpPr>
        <p:spPr/>
        <p:txBody>
          <a:bodyPr/>
          <a:lstStyle/>
          <a:p>
            <a:r>
              <a:rPr lang="en-US" dirty="0"/>
              <a:t>Training</a:t>
            </a:r>
          </a:p>
        </p:txBody>
      </p:sp>
      <p:sp>
        <p:nvSpPr>
          <p:cNvPr id="4" name="Slide Number Placeholder 3">
            <a:extLst>
              <a:ext uri="{FF2B5EF4-FFF2-40B4-BE49-F238E27FC236}">
                <a16:creationId xmlns:a16="http://schemas.microsoft.com/office/drawing/2014/main" id="{4EF5445D-B4C7-4F69-A268-DAC59D5CF071}"/>
              </a:ext>
            </a:extLst>
          </p:cNvPr>
          <p:cNvSpPr>
            <a:spLocks noGrp="1"/>
          </p:cNvSpPr>
          <p:nvPr>
            <p:ph type="sldNum" sz="quarter" idx="12"/>
          </p:nvPr>
        </p:nvSpPr>
        <p:spPr/>
        <p:txBody>
          <a:bodyPr/>
          <a:lstStyle/>
          <a:p>
            <a:fld id="{FF3F51B9-B4A8-47D8-818E-EF9CB482397C}" type="slidenum">
              <a:rPr lang="en-US" smtClean="0"/>
              <a:pPr/>
              <a:t>34</a:t>
            </a:fld>
            <a:endParaRPr lang="en-US" dirty="0"/>
          </a:p>
        </p:txBody>
      </p:sp>
      <p:pic>
        <p:nvPicPr>
          <p:cNvPr id="6" name="Picture 5">
            <a:extLst>
              <a:ext uri="{FF2B5EF4-FFF2-40B4-BE49-F238E27FC236}">
                <a16:creationId xmlns:a16="http://schemas.microsoft.com/office/drawing/2014/main" id="{1E7E8B40-D7C7-4996-856C-2C592AE96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5199" y="1672289"/>
            <a:ext cx="2929222" cy="2929222"/>
          </a:xfrm>
          <a:prstGeom prst="rect">
            <a:avLst/>
          </a:prstGeom>
        </p:spPr>
      </p:pic>
      <p:pic>
        <p:nvPicPr>
          <p:cNvPr id="8" name="Picture 7">
            <a:extLst>
              <a:ext uri="{FF2B5EF4-FFF2-40B4-BE49-F238E27FC236}">
                <a16:creationId xmlns:a16="http://schemas.microsoft.com/office/drawing/2014/main" id="{747046FF-6198-4E4E-874F-3A91AC8DF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912" y="2089493"/>
            <a:ext cx="2478156" cy="2094816"/>
          </a:xfrm>
          <a:prstGeom prst="rect">
            <a:avLst/>
          </a:prstGeom>
        </p:spPr>
      </p:pic>
      <p:sp>
        <p:nvSpPr>
          <p:cNvPr id="11" name="TextBox 10">
            <a:extLst>
              <a:ext uri="{FF2B5EF4-FFF2-40B4-BE49-F238E27FC236}">
                <a16:creationId xmlns:a16="http://schemas.microsoft.com/office/drawing/2014/main" id="{BE122E39-3D49-4D25-8CA1-906A06B5BE60}"/>
              </a:ext>
            </a:extLst>
          </p:cNvPr>
          <p:cNvSpPr txBox="1"/>
          <p:nvPr/>
        </p:nvSpPr>
        <p:spPr>
          <a:xfrm>
            <a:off x="2615199" y="4601511"/>
            <a:ext cx="2929222" cy="369332"/>
          </a:xfrm>
          <a:prstGeom prst="rect">
            <a:avLst/>
          </a:prstGeom>
          <a:noFill/>
        </p:spPr>
        <p:txBody>
          <a:bodyPr wrap="square" rtlCol="0">
            <a:spAutoFit/>
          </a:bodyPr>
          <a:lstStyle/>
          <a:p>
            <a:pPr algn="ctr"/>
            <a:r>
              <a:rPr lang="en-US" dirty="0"/>
              <a:t>Online Training</a:t>
            </a:r>
          </a:p>
        </p:txBody>
      </p:sp>
      <p:sp>
        <p:nvSpPr>
          <p:cNvPr id="12" name="TextBox 11">
            <a:extLst>
              <a:ext uri="{FF2B5EF4-FFF2-40B4-BE49-F238E27FC236}">
                <a16:creationId xmlns:a16="http://schemas.microsoft.com/office/drawing/2014/main" id="{24824A5C-E448-42F4-98F1-9C014EE4983A}"/>
              </a:ext>
            </a:extLst>
          </p:cNvPr>
          <p:cNvSpPr txBox="1"/>
          <p:nvPr/>
        </p:nvSpPr>
        <p:spPr>
          <a:xfrm>
            <a:off x="6444379" y="4601511"/>
            <a:ext cx="2929222" cy="369332"/>
          </a:xfrm>
          <a:prstGeom prst="rect">
            <a:avLst/>
          </a:prstGeom>
          <a:noFill/>
        </p:spPr>
        <p:txBody>
          <a:bodyPr wrap="square" rtlCol="0">
            <a:spAutoFit/>
          </a:bodyPr>
          <a:lstStyle/>
          <a:p>
            <a:pPr algn="ctr"/>
            <a:r>
              <a:rPr lang="en-US" dirty="0"/>
              <a:t>Classroom Training</a:t>
            </a:r>
          </a:p>
        </p:txBody>
      </p:sp>
      <p:sp>
        <p:nvSpPr>
          <p:cNvPr id="13" name="TextBox 12">
            <a:extLst>
              <a:ext uri="{FF2B5EF4-FFF2-40B4-BE49-F238E27FC236}">
                <a16:creationId xmlns:a16="http://schemas.microsoft.com/office/drawing/2014/main" id="{6606FFF5-92BB-4FB1-A33E-75C359FBAD1D}"/>
              </a:ext>
            </a:extLst>
          </p:cNvPr>
          <p:cNvSpPr txBox="1"/>
          <p:nvPr/>
        </p:nvSpPr>
        <p:spPr>
          <a:xfrm>
            <a:off x="0" y="5346700"/>
            <a:ext cx="12192000" cy="369332"/>
          </a:xfrm>
          <a:prstGeom prst="rect">
            <a:avLst/>
          </a:prstGeom>
          <a:noFill/>
        </p:spPr>
        <p:txBody>
          <a:bodyPr wrap="square" rtlCol="0">
            <a:spAutoFit/>
          </a:bodyPr>
          <a:lstStyle/>
          <a:p>
            <a:pPr algn="ctr"/>
            <a:r>
              <a:rPr lang="en-US" dirty="0"/>
              <a:t>See </a:t>
            </a:r>
            <a:r>
              <a:rPr lang="en-US" b="1" dirty="0">
                <a:solidFill>
                  <a:srgbClr val="006595"/>
                </a:solidFill>
                <a:hlinkClick r:id="rId5">
                  <a:extLst>
                    <a:ext uri="{A12FA001-AC4F-418D-AE19-62706E023703}">
                      <ahyp:hlinkClr xmlns:ahyp="http://schemas.microsoft.com/office/drawing/2018/hyperlinkcolor" val="tx"/>
                    </a:ext>
                  </a:extLst>
                </a:hlinkClick>
              </a:rPr>
              <a:t>www.itrcweb.org</a:t>
            </a:r>
            <a:r>
              <a:rPr lang="en-US" dirty="0"/>
              <a:t> for full training schedule</a:t>
            </a:r>
          </a:p>
        </p:txBody>
      </p:sp>
    </p:spTree>
    <p:extLst>
      <p:ext uri="{BB962C8B-B14F-4D97-AF65-F5344CB8AC3E}">
        <p14:creationId xmlns:p14="http://schemas.microsoft.com/office/powerpoint/2010/main" val="1095465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6F6E-2E39-4035-A068-BF05725129B4}"/>
              </a:ext>
            </a:extLst>
          </p:cNvPr>
          <p:cNvSpPr>
            <a:spLocks noGrp="1"/>
          </p:cNvSpPr>
          <p:nvPr>
            <p:ph type="title"/>
          </p:nvPr>
        </p:nvSpPr>
        <p:spPr/>
        <p:txBody>
          <a:bodyPr/>
          <a:lstStyle/>
          <a:p>
            <a:r>
              <a:rPr lang="en-US" dirty="0"/>
              <a:t>Training: 1997 to 2018</a:t>
            </a:r>
          </a:p>
        </p:txBody>
      </p:sp>
      <p:sp>
        <p:nvSpPr>
          <p:cNvPr id="4" name="Slide Number Placeholder 3">
            <a:extLst>
              <a:ext uri="{FF2B5EF4-FFF2-40B4-BE49-F238E27FC236}">
                <a16:creationId xmlns:a16="http://schemas.microsoft.com/office/drawing/2014/main" id="{42F70A56-75F5-4280-BEE7-BF840A5D015B}"/>
              </a:ext>
            </a:extLst>
          </p:cNvPr>
          <p:cNvSpPr>
            <a:spLocks noGrp="1"/>
          </p:cNvSpPr>
          <p:nvPr>
            <p:ph type="sldNum" sz="quarter" idx="12"/>
          </p:nvPr>
        </p:nvSpPr>
        <p:spPr/>
        <p:txBody>
          <a:bodyPr/>
          <a:lstStyle/>
          <a:p>
            <a:fld id="{FF3F51B9-B4A8-47D8-818E-EF9CB482397C}" type="slidenum">
              <a:rPr lang="en-US" smtClean="0"/>
              <a:pPr/>
              <a:t>35</a:t>
            </a:fld>
            <a:endParaRPr lang="en-US" dirty="0"/>
          </a:p>
        </p:txBody>
      </p:sp>
      <p:graphicFrame>
        <p:nvGraphicFramePr>
          <p:cNvPr id="5" name="Chart 4">
            <a:extLst>
              <a:ext uri="{FF2B5EF4-FFF2-40B4-BE49-F238E27FC236}">
                <a16:creationId xmlns:a16="http://schemas.microsoft.com/office/drawing/2014/main" id="{B435AE20-EE8B-4D26-8A3D-C459D500DC11}"/>
              </a:ext>
            </a:extLst>
          </p:cNvPr>
          <p:cNvGraphicFramePr>
            <a:graphicFrameLocks/>
          </p:cNvGraphicFramePr>
          <p:nvPr>
            <p:extLst>
              <p:ext uri="{D42A27DB-BD31-4B8C-83A1-F6EECF244321}">
                <p14:modId xmlns:p14="http://schemas.microsoft.com/office/powerpoint/2010/main" val="54516729"/>
              </p:ext>
            </p:extLst>
          </p:nvPr>
        </p:nvGraphicFramePr>
        <p:xfrm>
          <a:off x="988436" y="1384300"/>
          <a:ext cx="10136764" cy="4381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0414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6A09-38A6-47EA-BFD8-DEE16289B314}"/>
              </a:ext>
            </a:extLst>
          </p:cNvPr>
          <p:cNvSpPr>
            <a:spLocks noGrp="1"/>
          </p:cNvSpPr>
          <p:nvPr>
            <p:ph type="title"/>
          </p:nvPr>
        </p:nvSpPr>
        <p:spPr/>
        <p:txBody>
          <a:bodyPr/>
          <a:lstStyle/>
          <a:p>
            <a:r>
              <a:rPr lang="en-US" dirty="0"/>
              <a:t>Training: 1997 to 2018</a:t>
            </a:r>
          </a:p>
        </p:txBody>
      </p:sp>
      <p:sp>
        <p:nvSpPr>
          <p:cNvPr id="4" name="Slide Number Placeholder 3">
            <a:extLst>
              <a:ext uri="{FF2B5EF4-FFF2-40B4-BE49-F238E27FC236}">
                <a16:creationId xmlns:a16="http://schemas.microsoft.com/office/drawing/2014/main" id="{E889AB6C-3A48-454D-96F1-EB90B08B0AD2}"/>
              </a:ext>
            </a:extLst>
          </p:cNvPr>
          <p:cNvSpPr>
            <a:spLocks noGrp="1"/>
          </p:cNvSpPr>
          <p:nvPr>
            <p:ph type="sldNum" sz="quarter" idx="12"/>
          </p:nvPr>
        </p:nvSpPr>
        <p:spPr/>
        <p:txBody>
          <a:bodyPr/>
          <a:lstStyle/>
          <a:p>
            <a:fld id="{FF3F51B9-B4A8-47D8-818E-EF9CB482397C}" type="slidenum">
              <a:rPr lang="en-US" smtClean="0"/>
              <a:pPr/>
              <a:t>36</a:t>
            </a:fld>
            <a:endParaRPr lang="en-US" dirty="0"/>
          </a:p>
        </p:txBody>
      </p:sp>
      <p:graphicFrame>
        <p:nvGraphicFramePr>
          <p:cNvPr id="5" name="Chart 4">
            <a:extLst>
              <a:ext uri="{FF2B5EF4-FFF2-40B4-BE49-F238E27FC236}">
                <a16:creationId xmlns:a16="http://schemas.microsoft.com/office/drawing/2014/main" id="{530CF0DE-6D68-4627-B165-B28CC86394E8}"/>
              </a:ext>
            </a:extLst>
          </p:cNvPr>
          <p:cNvGraphicFramePr>
            <a:graphicFrameLocks/>
          </p:cNvGraphicFramePr>
          <p:nvPr>
            <p:extLst>
              <p:ext uri="{D42A27DB-BD31-4B8C-83A1-F6EECF244321}">
                <p14:modId xmlns:p14="http://schemas.microsoft.com/office/powerpoint/2010/main" val="2426791059"/>
              </p:ext>
            </p:extLst>
          </p:nvPr>
        </p:nvGraphicFramePr>
        <p:xfrm>
          <a:off x="1748118" y="1398493"/>
          <a:ext cx="8761412" cy="45585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301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ACC6-B662-4436-A10E-95BAA32194D0}"/>
              </a:ext>
            </a:extLst>
          </p:cNvPr>
          <p:cNvSpPr>
            <a:spLocks noGrp="1"/>
          </p:cNvSpPr>
          <p:nvPr>
            <p:ph type="title"/>
          </p:nvPr>
        </p:nvSpPr>
        <p:spPr/>
        <p:txBody>
          <a:bodyPr/>
          <a:lstStyle/>
          <a:p>
            <a:r>
              <a:rPr lang="en-US" dirty="0"/>
              <a:t>2019 ITRC Courses</a:t>
            </a:r>
          </a:p>
        </p:txBody>
      </p:sp>
      <p:sp>
        <p:nvSpPr>
          <p:cNvPr id="3" name="Content Placeholder 2">
            <a:extLst>
              <a:ext uri="{FF2B5EF4-FFF2-40B4-BE49-F238E27FC236}">
                <a16:creationId xmlns:a16="http://schemas.microsoft.com/office/drawing/2014/main" id="{9780D51F-A822-4729-A9A9-1C0B42FDA955}"/>
              </a:ext>
            </a:extLst>
          </p:cNvPr>
          <p:cNvSpPr>
            <a:spLocks noGrp="1"/>
          </p:cNvSpPr>
          <p:nvPr>
            <p:ph idx="1"/>
          </p:nvPr>
        </p:nvSpPr>
        <p:spPr>
          <a:xfrm>
            <a:off x="272474" y="1425388"/>
            <a:ext cx="11682238" cy="4545106"/>
          </a:xfrm>
        </p:spPr>
        <p:txBody>
          <a:bodyPr>
            <a:noAutofit/>
          </a:bodyPr>
          <a:lstStyle/>
          <a:p>
            <a:pPr>
              <a:spcBef>
                <a:spcPts val="600"/>
              </a:spcBef>
            </a:pPr>
            <a:r>
              <a:rPr lang="en-US" sz="1500" dirty="0"/>
              <a:t>Connecting the Science to Managing LNAPL Sites Part 1: Understanding LNAPL Behavior in the Subsurface </a:t>
            </a:r>
          </a:p>
          <a:p>
            <a:pPr>
              <a:spcBef>
                <a:spcPts val="600"/>
              </a:spcBef>
            </a:pPr>
            <a:r>
              <a:rPr lang="en-US" sz="1500" dirty="0"/>
              <a:t>Geospatial Analysis for Optimization at Environmental Sites</a:t>
            </a:r>
          </a:p>
          <a:p>
            <a:pPr>
              <a:spcBef>
                <a:spcPts val="600"/>
              </a:spcBef>
            </a:pPr>
            <a:r>
              <a:rPr lang="en-US" sz="1500" dirty="0"/>
              <a:t>Connecting the Science to Managing LNAPL Sites Part 2: LNAPL Conceptual Site Models and the LNAPL Decision Process</a:t>
            </a:r>
          </a:p>
          <a:p>
            <a:pPr>
              <a:spcBef>
                <a:spcPts val="600"/>
              </a:spcBef>
            </a:pPr>
            <a:r>
              <a:rPr lang="en-US" sz="1500" dirty="0"/>
              <a:t>Connecting the Science to Managing LNAPL Sites Part 3: Using LNAPL Science, the LCSM, and LNAPL Goals to Select an LNAPL Remedial Technology </a:t>
            </a:r>
          </a:p>
          <a:p>
            <a:pPr>
              <a:spcBef>
                <a:spcPts val="600"/>
              </a:spcBef>
            </a:pPr>
            <a:r>
              <a:rPr lang="en-US" sz="1500" dirty="0"/>
              <a:t>Characterization and Remediation in Fractured Rock </a:t>
            </a:r>
          </a:p>
          <a:p>
            <a:pPr>
              <a:spcBef>
                <a:spcPts val="600"/>
              </a:spcBef>
            </a:pPr>
            <a:r>
              <a:rPr lang="en-US" sz="1500" dirty="0"/>
              <a:t>Issues and Options in Human Health Risk Assessment – A Resource When Alternatives to Default Parameters and Scenarios are Proposed </a:t>
            </a:r>
          </a:p>
          <a:p>
            <a:pPr>
              <a:spcBef>
                <a:spcPts val="600"/>
              </a:spcBef>
            </a:pPr>
            <a:r>
              <a:rPr lang="en-US" sz="1500" dirty="0"/>
              <a:t>Bioavailability of Contaminants in Soil: Considerations for Human Health Risk Assessment </a:t>
            </a:r>
          </a:p>
          <a:p>
            <a:pPr>
              <a:spcBef>
                <a:spcPts val="600"/>
              </a:spcBef>
            </a:pPr>
            <a:r>
              <a:rPr lang="en-US" sz="1500" dirty="0"/>
              <a:t>Remediation Management of Complex Sites </a:t>
            </a:r>
          </a:p>
          <a:p>
            <a:pPr>
              <a:spcBef>
                <a:spcPts val="600"/>
              </a:spcBef>
            </a:pPr>
            <a:r>
              <a:rPr lang="en-US" sz="1500" dirty="0"/>
              <a:t>TPH Risk Evaluation at Petroleum-Contaminated Sites </a:t>
            </a:r>
          </a:p>
          <a:p>
            <a:pPr>
              <a:spcBef>
                <a:spcPts val="600"/>
              </a:spcBef>
            </a:pPr>
            <a:r>
              <a:rPr lang="en-US" sz="1500" dirty="0"/>
              <a:t>Groundwater Statistics for Environmental Project Managers </a:t>
            </a:r>
          </a:p>
          <a:p>
            <a:pPr>
              <a:spcBef>
                <a:spcPts val="600"/>
              </a:spcBef>
            </a:pPr>
            <a:r>
              <a:rPr lang="en-US" sz="1500" dirty="0"/>
              <a:t>Long-term Contaminant Management Using Institutional Controls </a:t>
            </a:r>
          </a:p>
          <a:p>
            <a:pPr>
              <a:spcBef>
                <a:spcPts val="600"/>
              </a:spcBef>
            </a:pPr>
            <a:r>
              <a:rPr lang="en-US" sz="1500" dirty="0"/>
              <a:t>Integrated DNAPL Site Characterization</a:t>
            </a:r>
          </a:p>
          <a:p>
            <a:pPr>
              <a:spcBef>
                <a:spcPts val="600"/>
              </a:spcBef>
            </a:pPr>
            <a:r>
              <a:rPr lang="en-US" sz="1500" dirty="0"/>
              <a:t>Characterization and Remediation in Fractured Rock</a:t>
            </a:r>
          </a:p>
        </p:txBody>
      </p:sp>
      <p:sp>
        <p:nvSpPr>
          <p:cNvPr id="4" name="Slide Number Placeholder 3">
            <a:extLst>
              <a:ext uri="{FF2B5EF4-FFF2-40B4-BE49-F238E27FC236}">
                <a16:creationId xmlns:a16="http://schemas.microsoft.com/office/drawing/2014/main" id="{2817B1CE-D9F9-4984-A057-8041ECECFA71}"/>
              </a:ext>
            </a:extLst>
          </p:cNvPr>
          <p:cNvSpPr>
            <a:spLocks noGrp="1"/>
          </p:cNvSpPr>
          <p:nvPr>
            <p:ph type="sldNum" sz="quarter" idx="12"/>
          </p:nvPr>
        </p:nvSpPr>
        <p:spPr/>
        <p:txBody>
          <a:bodyPr/>
          <a:lstStyle/>
          <a:p>
            <a:fld id="{FF3F51B9-B4A8-47D8-818E-EF9CB482397C}" type="slidenum">
              <a:rPr lang="en-US" smtClean="0"/>
              <a:pPr/>
              <a:t>37</a:t>
            </a:fld>
            <a:endParaRPr lang="en-US" dirty="0"/>
          </a:p>
        </p:txBody>
      </p:sp>
    </p:spTree>
    <p:extLst>
      <p:ext uri="{BB962C8B-B14F-4D97-AF65-F5344CB8AC3E}">
        <p14:creationId xmlns:p14="http://schemas.microsoft.com/office/powerpoint/2010/main" val="344801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5D99-3B63-437A-80D8-80D3BE9BADD7}"/>
              </a:ext>
            </a:extLst>
          </p:cNvPr>
          <p:cNvSpPr>
            <a:spLocks noGrp="1"/>
          </p:cNvSpPr>
          <p:nvPr>
            <p:ph type="title"/>
          </p:nvPr>
        </p:nvSpPr>
        <p:spPr/>
        <p:txBody>
          <a:bodyPr/>
          <a:lstStyle/>
          <a:p>
            <a:r>
              <a:rPr lang="en-US" dirty="0"/>
              <a:t>2019 ITRC Courses (Continued)</a:t>
            </a:r>
          </a:p>
        </p:txBody>
      </p:sp>
      <p:sp>
        <p:nvSpPr>
          <p:cNvPr id="3" name="Content Placeholder 2">
            <a:extLst>
              <a:ext uri="{FF2B5EF4-FFF2-40B4-BE49-F238E27FC236}">
                <a16:creationId xmlns:a16="http://schemas.microsoft.com/office/drawing/2014/main" id="{77416EE0-0746-4494-A5A0-09293A4EC9D7}"/>
              </a:ext>
            </a:extLst>
          </p:cNvPr>
          <p:cNvSpPr>
            <a:spLocks noGrp="1"/>
          </p:cNvSpPr>
          <p:nvPr>
            <p:ph idx="1"/>
          </p:nvPr>
        </p:nvSpPr>
        <p:spPr>
          <a:xfrm>
            <a:off x="254881" y="1438835"/>
            <a:ext cx="11682238" cy="4545106"/>
          </a:xfrm>
        </p:spPr>
        <p:txBody>
          <a:bodyPr>
            <a:normAutofit fontScale="55000" lnSpcReduction="20000"/>
          </a:bodyPr>
          <a:lstStyle/>
          <a:p>
            <a:pPr>
              <a:lnSpc>
                <a:spcPct val="120000"/>
              </a:lnSpc>
              <a:spcBef>
                <a:spcPts val="600"/>
              </a:spcBef>
            </a:pPr>
            <a:r>
              <a:rPr lang="en-US" dirty="0"/>
              <a:t>Petroleum Vapor Intrusion: Fundamentals of Screening, Investigation, and Management </a:t>
            </a:r>
          </a:p>
          <a:p>
            <a:pPr>
              <a:lnSpc>
                <a:spcPct val="120000"/>
              </a:lnSpc>
              <a:spcBef>
                <a:spcPts val="600"/>
              </a:spcBef>
            </a:pPr>
            <a:r>
              <a:rPr lang="en-US" dirty="0"/>
              <a:t>Geospatial Analysis for Optimization at Environmental Sites </a:t>
            </a:r>
          </a:p>
          <a:p>
            <a:pPr>
              <a:lnSpc>
                <a:spcPct val="120000"/>
              </a:lnSpc>
              <a:spcBef>
                <a:spcPts val="600"/>
              </a:spcBef>
            </a:pPr>
            <a:r>
              <a:rPr lang="en-US" dirty="0"/>
              <a:t>Connecting the Science to Managing LNAPL Sites Part 1: Understanding LNAPL Behavior in the Subsurface</a:t>
            </a:r>
          </a:p>
          <a:p>
            <a:pPr>
              <a:lnSpc>
                <a:spcPct val="120000"/>
              </a:lnSpc>
              <a:spcBef>
                <a:spcPts val="600"/>
              </a:spcBef>
            </a:pPr>
            <a:r>
              <a:rPr lang="en-US" dirty="0"/>
              <a:t>Connecting the Science to Managing LNAPL Sites Part 2: LNAPL Conceptual Site Models and the LNAPL Decision Process</a:t>
            </a:r>
          </a:p>
          <a:p>
            <a:pPr>
              <a:lnSpc>
                <a:spcPct val="120000"/>
              </a:lnSpc>
              <a:spcBef>
                <a:spcPts val="600"/>
              </a:spcBef>
            </a:pPr>
            <a:r>
              <a:rPr lang="en-US" dirty="0"/>
              <a:t>Bioavailability of Contaminants in Soil: Considerations for Human Health Risk Assessment </a:t>
            </a:r>
          </a:p>
          <a:p>
            <a:pPr>
              <a:lnSpc>
                <a:spcPct val="120000"/>
              </a:lnSpc>
              <a:spcBef>
                <a:spcPts val="600"/>
              </a:spcBef>
            </a:pPr>
            <a:r>
              <a:rPr lang="en-US" dirty="0"/>
              <a:t>Connecting the Science to Managing LNAPL Sites Part 3: Using LNAPL Science, the LCSM, and LNAPL Goals to Select an LNAPL Remedial Technology</a:t>
            </a:r>
          </a:p>
          <a:p>
            <a:pPr>
              <a:lnSpc>
                <a:spcPct val="120000"/>
              </a:lnSpc>
              <a:spcBef>
                <a:spcPts val="600"/>
              </a:spcBef>
            </a:pPr>
            <a:r>
              <a:rPr lang="en-US" dirty="0"/>
              <a:t>ITRC Interactive Panel: Stormwater Best Management Practices Performance Evaluation </a:t>
            </a:r>
          </a:p>
          <a:p>
            <a:pPr>
              <a:lnSpc>
                <a:spcPct val="120000"/>
              </a:lnSpc>
              <a:spcBef>
                <a:spcPts val="600"/>
              </a:spcBef>
            </a:pPr>
            <a:r>
              <a:rPr lang="en-US" dirty="0"/>
              <a:t>TPH Risk Evaluation at Petroleum-Contaminated Sites </a:t>
            </a:r>
          </a:p>
          <a:p>
            <a:pPr>
              <a:lnSpc>
                <a:spcPct val="120000"/>
              </a:lnSpc>
              <a:spcBef>
                <a:spcPts val="600"/>
              </a:spcBef>
            </a:pPr>
            <a:r>
              <a:rPr lang="en-US" dirty="0"/>
              <a:t>Remediation Management of Complex Sites</a:t>
            </a:r>
          </a:p>
          <a:p>
            <a:pPr>
              <a:lnSpc>
                <a:spcPct val="120000"/>
              </a:lnSpc>
              <a:spcBef>
                <a:spcPts val="600"/>
              </a:spcBef>
            </a:pPr>
            <a:r>
              <a:rPr lang="en-US" dirty="0"/>
              <a:t>Long-term Contaminant Management Using Institutional Controls </a:t>
            </a:r>
          </a:p>
          <a:p>
            <a:pPr>
              <a:lnSpc>
                <a:spcPct val="120000"/>
              </a:lnSpc>
              <a:spcBef>
                <a:spcPts val="600"/>
              </a:spcBef>
            </a:pPr>
            <a:r>
              <a:rPr lang="en-US" dirty="0"/>
              <a:t>Characterization and Remediation in Fractured Rock </a:t>
            </a:r>
          </a:p>
          <a:p>
            <a:pPr>
              <a:lnSpc>
                <a:spcPct val="120000"/>
              </a:lnSpc>
              <a:spcBef>
                <a:spcPts val="600"/>
              </a:spcBef>
            </a:pPr>
            <a:r>
              <a:rPr lang="en-US" dirty="0"/>
              <a:t>ITRC Interactive Panel: Stormwater Best Management Practices Performance Evaluation</a:t>
            </a:r>
          </a:p>
          <a:p>
            <a:pPr>
              <a:lnSpc>
                <a:spcPct val="120000"/>
              </a:lnSpc>
              <a:spcBef>
                <a:spcPts val="600"/>
              </a:spcBef>
            </a:pPr>
            <a:r>
              <a:rPr lang="en-US" dirty="0"/>
              <a:t>TPH Risk Evaluation at Petroleum-Contaminated Sites</a:t>
            </a:r>
          </a:p>
          <a:p>
            <a:endParaRPr lang="en-US" dirty="0"/>
          </a:p>
          <a:p>
            <a:endParaRPr lang="en-US" dirty="0"/>
          </a:p>
        </p:txBody>
      </p:sp>
      <p:sp>
        <p:nvSpPr>
          <p:cNvPr id="4" name="Slide Number Placeholder 3">
            <a:extLst>
              <a:ext uri="{FF2B5EF4-FFF2-40B4-BE49-F238E27FC236}">
                <a16:creationId xmlns:a16="http://schemas.microsoft.com/office/drawing/2014/main" id="{7837A975-19BB-44F5-9C84-996FCA07622A}"/>
              </a:ext>
            </a:extLst>
          </p:cNvPr>
          <p:cNvSpPr>
            <a:spLocks noGrp="1"/>
          </p:cNvSpPr>
          <p:nvPr>
            <p:ph type="sldNum" sz="quarter" idx="12"/>
          </p:nvPr>
        </p:nvSpPr>
        <p:spPr/>
        <p:txBody>
          <a:bodyPr/>
          <a:lstStyle/>
          <a:p>
            <a:fld id="{FF3F51B9-B4A8-47D8-818E-EF9CB482397C}" type="slidenum">
              <a:rPr lang="en-US" smtClean="0"/>
              <a:pPr/>
              <a:t>38</a:t>
            </a:fld>
            <a:endParaRPr lang="en-US" dirty="0"/>
          </a:p>
        </p:txBody>
      </p:sp>
    </p:spTree>
    <p:extLst>
      <p:ext uri="{BB962C8B-B14F-4D97-AF65-F5344CB8AC3E}">
        <p14:creationId xmlns:p14="http://schemas.microsoft.com/office/powerpoint/2010/main" val="1414440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5AA3-697D-4F41-8E80-A68E89D11DFF}"/>
              </a:ext>
            </a:extLst>
          </p:cNvPr>
          <p:cNvSpPr>
            <a:spLocks noGrp="1"/>
          </p:cNvSpPr>
          <p:nvPr>
            <p:ph type="title"/>
          </p:nvPr>
        </p:nvSpPr>
        <p:spPr/>
        <p:txBody>
          <a:bodyPr/>
          <a:lstStyle/>
          <a:p>
            <a:r>
              <a:rPr lang="en-US" dirty="0"/>
              <a:t>2019 ITRC Courses (Continued)</a:t>
            </a:r>
          </a:p>
        </p:txBody>
      </p:sp>
      <p:sp>
        <p:nvSpPr>
          <p:cNvPr id="3" name="Content Placeholder 2">
            <a:extLst>
              <a:ext uri="{FF2B5EF4-FFF2-40B4-BE49-F238E27FC236}">
                <a16:creationId xmlns:a16="http://schemas.microsoft.com/office/drawing/2014/main" id="{2A00640C-099E-4556-A2A1-AF7AAE3C1CF4}"/>
              </a:ext>
            </a:extLst>
          </p:cNvPr>
          <p:cNvSpPr>
            <a:spLocks noGrp="1"/>
          </p:cNvSpPr>
          <p:nvPr>
            <p:ph idx="1"/>
          </p:nvPr>
        </p:nvSpPr>
        <p:spPr>
          <a:xfrm>
            <a:off x="254881" y="1478022"/>
            <a:ext cx="11682238" cy="4465578"/>
          </a:xfrm>
        </p:spPr>
        <p:txBody>
          <a:bodyPr>
            <a:normAutofit fontScale="55000" lnSpcReduction="20000"/>
          </a:bodyPr>
          <a:lstStyle/>
          <a:p>
            <a:pPr>
              <a:lnSpc>
                <a:spcPct val="120000"/>
              </a:lnSpc>
              <a:spcBef>
                <a:spcPts val="600"/>
              </a:spcBef>
            </a:pPr>
            <a:r>
              <a:rPr lang="en-US" dirty="0"/>
              <a:t>Issues and Options in Human Health Risk Assessment – A Resource When Alternatives to Default Parameters and Scenarios are Proposed </a:t>
            </a:r>
          </a:p>
          <a:p>
            <a:pPr>
              <a:lnSpc>
                <a:spcPct val="120000"/>
              </a:lnSpc>
              <a:spcBef>
                <a:spcPts val="600"/>
              </a:spcBef>
            </a:pPr>
            <a:r>
              <a:rPr lang="en-US" dirty="0"/>
              <a:t>Groundwater Statistics for Environmental Project Managers</a:t>
            </a:r>
          </a:p>
          <a:p>
            <a:pPr>
              <a:lnSpc>
                <a:spcPct val="120000"/>
              </a:lnSpc>
              <a:spcBef>
                <a:spcPts val="600"/>
              </a:spcBef>
            </a:pPr>
            <a:r>
              <a:rPr lang="en-US" dirty="0"/>
              <a:t>Connecting the Science to Managing LNAPL Sites Part 1: Understanding LNAPL Behavior in the Subsurface</a:t>
            </a:r>
          </a:p>
          <a:p>
            <a:pPr>
              <a:lnSpc>
                <a:spcPct val="120000"/>
              </a:lnSpc>
              <a:spcBef>
                <a:spcPts val="600"/>
              </a:spcBef>
            </a:pPr>
            <a:r>
              <a:rPr lang="en-US" dirty="0"/>
              <a:t>Bioavailability of Contaminants in Soil: Considerations for Human Health Risk Assessment</a:t>
            </a:r>
          </a:p>
          <a:p>
            <a:pPr>
              <a:lnSpc>
                <a:spcPct val="120000"/>
              </a:lnSpc>
              <a:spcBef>
                <a:spcPts val="600"/>
              </a:spcBef>
            </a:pPr>
            <a:r>
              <a:rPr lang="en-US" dirty="0"/>
              <a:t>Connecting the Science to Managing LNAPL Sites Part 2: LNAPL Conceptual Site Models and the LNAPL Decision Process </a:t>
            </a:r>
          </a:p>
          <a:p>
            <a:pPr>
              <a:lnSpc>
                <a:spcPct val="120000"/>
              </a:lnSpc>
              <a:spcBef>
                <a:spcPts val="600"/>
              </a:spcBef>
            </a:pPr>
            <a:r>
              <a:rPr lang="en-US" dirty="0"/>
              <a:t>Connecting the Science to Managing LNAPL Sites Part 3: Using LNAPL Science, the LCSM, and LNAPL Goals to Select an LNAPL Remedial Technology </a:t>
            </a:r>
          </a:p>
          <a:p>
            <a:pPr>
              <a:lnSpc>
                <a:spcPct val="120000"/>
              </a:lnSpc>
              <a:spcBef>
                <a:spcPts val="600"/>
              </a:spcBef>
            </a:pPr>
            <a:r>
              <a:rPr lang="en-US" dirty="0"/>
              <a:t>Petroleum Vapor Intrusion: Fundamentals of Screening, Investigation, and Management </a:t>
            </a:r>
          </a:p>
          <a:p>
            <a:pPr>
              <a:lnSpc>
                <a:spcPct val="120000"/>
              </a:lnSpc>
              <a:spcBef>
                <a:spcPts val="600"/>
              </a:spcBef>
            </a:pPr>
            <a:r>
              <a:rPr lang="en-US" dirty="0"/>
              <a:t>Geospatial Analysis for Optimization at Environmental Sites </a:t>
            </a:r>
          </a:p>
          <a:p>
            <a:pPr>
              <a:lnSpc>
                <a:spcPct val="120000"/>
              </a:lnSpc>
              <a:spcBef>
                <a:spcPts val="600"/>
              </a:spcBef>
            </a:pPr>
            <a:r>
              <a:rPr lang="en-US" dirty="0"/>
              <a:t>Remediation Management of Complex Sites </a:t>
            </a:r>
          </a:p>
          <a:p>
            <a:pPr>
              <a:lnSpc>
                <a:spcPct val="120000"/>
              </a:lnSpc>
              <a:spcBef>
                <a:spcPts val="600"/>
              </a:spcBef>
            </a:pPr>
            <a:r>
              <a:rPr lang="en-US" dirty="0"/>
              <a:t>Characterization and Remediation in Fractured Rock </a:t>
            </a:r>
          </a:p>
          <a:p>
            <a:pPr>
              <a:lnSpc>
                <a:spcPct val="120000"/>
              </a:lnSpc>
              <a:spcBef>
                <a:spcPts val="600"/>
              </a:spcBef>
            </a:pPr>
            <a:r>
              <a:rPr lang="en-US" dirty="0"/>
              <a:t>Long-term Contaminant Management Using Institutional Controls </a:t>
            </a:r>
          </a:p>
          <a:p>
            <a:pPr>
              <a:lnSpc>
                <a:spcPct val="120000"/>
              </a:lnSpc>
              <a:spcBef>
                <a:spcPts val="600"/>
              </a:spcBef>
            </a:pPr>
            <a:r>
              <a:rPr lang="en-US" dirty="0"/>
              <a:t>TPH Risk Evaluation at Petroleum-Contaminated Sites </a:t>
            </a:r>
          </a:p>
          <a:p>
            <a:pPr>
              <a:lnSpc>
                <a:spcPct val="120000"/>
              </a:lnSpc>
              <a:spcBef>
                <a:spcPts val="600"/>
              </a:spcBef>
            </a:pPr>
            <a:r>
              <a:rPr lang="en-US" dirty="0"/>
              <a:t>ITRC Interactive Panel: Stormwater Best Management Practices Performance Evaluation </a:t>
            </a:r>
          </a:p>
          <a:p>
            <a:endParaRPr lang="en-US" dirty="0"/>
          </a:p>
        </p:txBody>
      </p:sp>
      <p:sp>
        <p:nvSpPr>
          <p:cNvPr id="4" name="Slide Number Placeholder 3">
            <a:extLst>
              <a:ext uri="{FF2B5EF4-FFF2-40B4-BE49-F238E27FC236}">
                <a16:creationId xmlns:a16="http://schemas.microsoft.com/office/drawing/2014/main" id="{BECD4F0E-6DC6-42E9-A4F5-362AB497579C}"/>
              </a:ext>
            </a:extLst>
          </p:cNvPr>
          <p:cNvSpPr>
            <a:spLocks noGrp="1"/>
          </p:cNvSpPr>
          <p:nvPr>
            <p:ph type="sldNum" sz="quarter" idx="12"/>
          </p:nvPr>
        </p:nvSpPr>
        <p:spPr/>
        <p:txBody>
          <a:bodyPr/>
          <a:lstStyle/>
          <a:p>
            <a:fld id="{FF3F51B9-B4A8-47D8-818E-EF9CB482397C}" type="slidenum">
              <a:rPr lang="en-US" smtClean="0"/>
              <a:pPr/>
              <a:t>39</a:t>
            </a:fld>
            <a:endParaRPr lang="en-US" dirty="0"/>
          </a:p>
        </p:txBody>
      </p:sp>
    </p:spTree>
    <p:extLst>
      <p:ext uri="{BB962C8B-B14F-4D97-AF65-F5344CB8AC3E}">
        <p14:creationId xmlns:p14="http://schemas.microsoft.com/office/powerpoint/2010/main" val="349078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54D4-3E1B-4ABD-8EDC-733557DD59A3}"/>
              </a:ext>
            </a:extLst>
          </p:cNvPr>
          <p:cNvSpPr>
            <a:spLocks noGrp="1"/>
          </p:cNvSpPr>
          <p:nvPr>
            <p:ph type="title"/>
          </p:nvPr>
        </p:nvSpPr>
        <p:spPr/>
        <p:txBody>
          <a:bodyPr/>
          <a:lstStyle/>
          <a:p>
            <a:r>
              <a:rPr lang="en-US" dirty="0"/>
              <a:t>Purpose and Mission</a:t>
            </a:r>
          </a:p>
        </p:txBody>
      </p:sp>
      <p:sp>
        <p:nvSpPr>
          <p:cNvPr id="3" name="Content Placeholder 2">
            <a:extLst>
              <a:ext uri="{FF2B5EF4-FFF2-40B4-BE49-F238E27FC236}">
                <a16:creationId xmlns:a16="http://schemas.microsoft.com/office/drawing/2014/main" id="{87A39CF7-7D07-4197-AAAD-9E0F03221C44}"/>
              </a:ext>
            </a:extLst>
          </p:cNvPr>
          <p:cNvSpPr>
            <a:spLocks noGrp="1"/>
          </p:cNvSpPr>
          <p:nvPr>
            <p:ph idx="1"/>
          </p:nvPr>
        </p:nvSpPr>
        <p:spPr/>
        <p:txBody>
          <a:bodyPr>
            <a:normAutofit lnSpcReduction="10000"/>
          </a:bodyPr>
          <a:lstStyle/>
          <a:p>
            <a:r>
              <a:rPr lang="en-US" dirty="0">
                <a:solidFill>
                  <a:srgbClr val="00334C"/>
                </a:solidFill>
              </a:rPr>
              <a:t>ITRC Purpose</a:t>
            </a:r>
          </a:p>
          <a:p>
            <a:pPr marL="457200" lvl="1" indent="0">
              <a:buNone/>
            </a:pPr>
            <a:r>
              <a:rPr lang="en-US" dirty="0">
                <a:solidFill>
                  <a:srgbClr val="00334C"/>
                </a:solidFill>
              </a:rPr>
              <a:t>To advance innovative environmental decision making</a:t>
            </a:r>
          </a:p>
          <a:p>
            <a:pPr lvl="1"/>
            <a:endParaRPr lang="en-US" dirty="0">
              <a:solidFill>
                <a:srgbClr val="00334C"/>
              </a:solidFill>
            </a:endParaRPr>
          </a:p>
          <a:p>
            <a:r>
              <a:rPr lang="en-US" dirty="0">
                <a:solidFill>
                  <a:srgbClr val="00334C"/>
                </a:solidFill>
              </a:rPr>
              <a:t>ITRC Mission</a:t>
            </a:r>
          </a:p>
          <a:p>
            <a:pPr lvl="1"/>
            <a:r>
              <a:rPr lang="en-US" dirty="0">
                <a:solidFill>
                  <a:srgbClr val="00334C"/>
                </a:solidFill>
              </a:rPr>
              <a:t>To develop information resources and processes to break down barriers to the use of technically sound innovative solutions for healthy communities, economy and environment</a:t>
            </a:r>
          </a:p>
          <a:p>
            <a:pPr marL="457200" lvl="1" indent="0">
              <a:buNone/>
            </a:pPr>
            <a:endParaRPr lang="en-US" dirty="0"/>
          </a:p>
        </p:txBody>
      </p:sp>
      <p:sp>
        <p:nvSpPr>
          <p:cNvPr id="4" name="Slide Number Placeholder 3">
            <a:extLst>
              <a:ext uri="{FF2B5EF4-FFF2-40B4-BE49-F238E27FC236}">
                <a16:creationId xmlns:a16="http://schemas.microsoft.com/office/drawing/2014/main" id="{3903F4CD-F5A5-45C1-8543-EA92E6870614}"/>
              </a:ext>
            </a:extLst>
          </p:cNvPr>
          <p:cNvSpPr>
            <a:spLocks noGrp="1"/>
          </p:cNvSpPr>
          <p:nvPr>
            <p:ph type="sldNum" sz="quarter" idx="12"/>
          </p:nvPr>
        </p:nvSpPr>
        <p:spPr/>
        <p:txBody>
          <a:bodyPr/>
          <a:lstStyle/>
          <a:p>
            <a:fld id="{FF3F51B9-B4A8-47D8-818E-EF9CB482397C}" type="slidenum">
              <a:rPr lang="en-US" smtClean="0"/>
              <a:pPr/>
              <a:t>4</a:t>
            </a:fld>
            <a:endParaRPr lang="en-US" dirty="0"/>
          </a:p>
        </p:txBody>
      </p:sp>
    </p:spTree>
    <p:extLst>
      <p:ext uri="{BB962C8B-B14F-4D97-AF65-F5344CB8AC3E}">
        <p14:creationId xmlns:p14="http://schemas.microsoft.com/office/powerpoint/2010/main" val="2377313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B66B-0083-4F63-BE82-293D7061AB15}"/>
              </a:ext>
            </a:extLst>
          </p:cNvPr>
          <p:cNvSpPr>
            <a:spLocks noGrp="1"/>
          </p:cNvSpPr>
          <p:nvPr>
            <p:ph type="title"/>
          </p:nvPr>
        </p:nvSpPr>
        <p:spPr/>
        <p:txBody>
          <a:bodyPr/>
          <a:lstStyle/>
          <a:p>
            <a:r>
              <a:rPr lang="en-US" dirty="0"/>
              <a:t>State Engagement Network</a:t>
            </a:r>
          </a:p>
        </p:txBody>
      </p:sp>
      <p:sp>
        <p:nvSpPr>
          <p:cNvPr id="3" name="Content Placeholder 2">
            <a:extLst>
              <a:ext uri="{FF2B5EF4-FFF2-40B4-BE49-F238E27FC236}">
                <a16:creationId xmlns:a16="http://schemas.microsoft.com/office/drawing/2014/main" id="{0DAF53E1-45AB-451F-B088-18B8FA6E53D5}"/>
              </a:ext>
            </a:extLst>
          </p:cNvPr>
          <p:cNvSpPr>
            <a:spLocks noGrp="1"/>
          </p:cNvSpPr>
          <p:nvPr>
            <p:ph idx="1"/>
          </p:nvPr>
        </p:nvSpPr>
        <p:spPr>
          <a:xfrm>
            <a:off x="136237" y="1464575"/>
            <a:ext cx="11919526" cy="4438683"/>
          </a:xfrm>
        </p:spPr>
        <p:txBody>
          <a:bodyPr>
            <a:normAutofit fontScale="85000" lnSpcReduction="10000"/>
          </a:bodyPr>
          <a:lstStyle/>
          <a:p>
            <a:r>
              <a:rPr lang="en-US" dirty="0">
                <a:solidFill>
                  <a:srgbClr val="0F2645"/>
                </a:solidFill>
              </a:rPr>
              <a:t>In 2017, all 50 states, DC, and Puerto Rico have confirmed Points of Contact (POCs)</a:t>
            </a:r>
          </a:p>
          <a:p>
            <a:r>
              <a:rPr lang="en-US" dirty="0">
                <a:solidFill>
                  <a:srgbClr val="0F2645"/>
                </a:solidFill>
              </a:rPr>
              <a:t>POC Responsibilities:</a:t>
            </a:r>
          </a:p>
          <a:p>
            <a:pPr marL="623888" lvl="1" indent="-217488"/>
            <a:r>
              <a:rPr lang="en-US" sz="2100" dirty="0">
                <a:solidFill>
                  <a:srgbClr val="0F2645"/>
                </a:solidFill>
              </a:rPr>
              <a:t>Review ITRC documents</a:t>
            </a:r>
          </a:p>
          <a:p>
            <a:pPr marL="623888" lvl="1" indent="-217488"/>
            <a:r>
              <a:rPr lang="en-US" sz="2100" dirty="0">
                <a:solidFill>
                  <a:srgbClr val="0F2645"/>
                </a:solidFill>
              </a:rPr>
              <a:t>Submit state environmental priorities to ITRC</a:t>
            </a:r>
          </a:p>
          <a:p>
            <a:pPr marL="623888" lvl="1" indent="-217488"/>
            <a:r>
              <a:rPr lang="en-US" sz="2100" dirty="0">
                <a:solidFill>
                  <a:srgbClr val="0F2645"/>
                </a:solidFill>
              </a:rPr>
              <a:t>Respond to survey requests</a:t>
            </a:r>
          </a:p>
          <a:p>
            <a:pPr marL="623888" lvl="1" indent="-217488">
              <a:lnSpc>
                <a:spcPct val="120000"/>
              </a:lnSpc>
            </a:pPr>
            <a:r>
              <a:rPr lang="en-US" sz="2100" dirty="0">
                <a:solidFill>
                  <a:srgbClr val="0F2645"/>
                </a:solidFill>
              </a:rPr>
              <a:t>Indicate expected level of participation in ITRC proposed projects </a:t>
            </a:r>
          </a:p>
          <a:p>
            <a:pPr marL="623888" lvl="1" indent="-217488"/>
            <a:r>
              <a:rPr lang="en-US" sz="2100" dirty="0">
                <a:solidFill>
                  <a:srgbClr val="0F2645"/>
                </a:solidFill>
              </a:rPr>
              <a:t>Participate in training dry runs</a:t>
            </a:r>
          </a:p>
          <a:p>
            <a:pPr marL="623888" lvl="1" indent="-217488"/>
            <a:r>
              <a:rPr lang="en-US" sz="2100" dirty="0">
                <a:solidFill>
                  <a:srgbClr val="0F2645"/>
                </a:solidFill>
              </a:rPr>
              <a:t>Contribute to project technical and implementation sessions</a:t>
            </a:r>
          </a:p>
          <a:p>
            <a:pPr marL="623888" lvl="1" indent="-217488"/>
            <a:r>
              <a:rPr lang="en-US" sz="2100" dirty="0">
                <a:solidFill>
                  <a:srgbClr val="0F2645"/>
                </a:solidFill>
              </a:rPr>
              <a:t>Submit ITRC success stories</a:t>
            </a:r>
          </a:p>
          <a:p>
            <a:pPr marL="623888" lvl="1" indent="-217488"/>
            <a:r>
              <a:rPr lang="en-US" sz="2100" dirty="0">
                <a:solidFill>
                  <a:srgbClr val="0F2645"/>
                </a:solidFill>
              </a:rPr>
              <a:t>Recruit state Team Leaders and members for ITRC Teams</a:t>
            </a:r>
          </a:p>
          <a:p>
            <a:pPr marL="623888" lvl="1" indent="-217488"/>
            <a:r>
              <a:rPr lang="en-US" sz="2100" dirty="0">
                <a:solidFill>
                  <a:srgbClr val="0F2645"/>
                </a:solidFill>
              </a:rPr>
              <a:t>Provide state concurrence on ITRC technical regulatory guidance documents</a:t>
            </a:r>
          </a:p>
          <a:p>
            <a:endParaRPr lang="en-US" dirty="0"/>
          </a:p>
        </p:txBody>
      </p:sp>
      <p:sp>
        <p:nvSpPr>
          <p:cNvPr id="4" name="Slide Number Placeholder 3">
            <a:extLst>
              <a:ext uri="{FF2B5EF4-FFF2-40B4-BE49-F238E27FC236}">
                <a16:creationId xmlns:a16="http://schemas.microsoft.com/office/drawing/2014/main" id="{46448FDD-ADBA-44EB-AF7C-996A94CE0A34}"/>
              </a:ext>
            </a:extLst>
          </p:cNvPr>
          <p:cNvSpPr>
            <a:spLocks noGrp="1"/>
          </p:cNvSpPr>
          <p:nvPr>
            <p:ph type="sldNum" sz="quarter" idx="12"/>
          </p:nvPr>
        </p:nvSpPr>
        <p:spPr/>
        <p:txBody>
          <a:bodyPr/>
          <a:lstStyle/>
          <a:p>
            <a:fld id="{FF3F51B9-B4A8-47D8-818E-EF9CB482397C}" type="slidenum">
              <a:rPr lang="en-US" smtClean="0"/>
              <a:pPr/>
              <a:t>40</a:t>
            </a:fld>
            <a:endParaRPr lang="en-US" dirty="0"/>
          </a:p>
        </p:txBody>
      </p:sp>
    </p:spTree>
    <p:extLst>
      <p:ext uri="{BB962C8B-B14F-4D97-AF65-F5344CB8AC3E}">
        <p14:creationId xmlns:p14="http://schemas.microsoft.com/office/powerpoint/2010/main" val="1188251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17BB6-4A68-4D26-AE23-F24F397891F1}"/>
              </a:ext>
            </a:extLst>
          </p:cNvPr>
          <p:cNvSpPr>
            <a:spLocks noGrp="1"/>
          </p:cNvSpPr>
          <p:nvPr>
            <p:ph type="title"/>
          </p:nvPr>
        </p:nvSpPr>
        <p:spPr/>
        <p:txBody>
          <a:bodyPr/>
          <a:lstStyle/>
          <a:p>
            <a:r>
              <a:rPr lang="en-US" dirty="0"/>
              <a:t>23 Years of State Engagement</a:t>
            </a:r>
          </a:p>
        </p:txBody>
      </p:sp>
      <p:sp>
        <p:nvSpPr>
          <p:cNvPr id="3" name="Content Placeholder 2">
            <a:extLst>
              <a:ext uri="{FF2B5EF4-FFF2-40B4-BE49-F238E27FC236}">
                <a16:creationId xmlns:a16="http://schemas.microsoft.com/office/drawing/2014/main" id="{78BE2CD9-985C-4F24-AB87-E86D69621471}"/>
              </a:ext>
            </a:extLst>
          </p:cNvPr>
          <p:cNvSpPr>
            <a:spLocks noGrp="1"/>
          </p:cNvSpPr>
          <p:nvPr>
            <p:ph idx="1"/>
          </p:nvPr>
        </p:nvSpPr>
        <p:spPr>
          <a:xfrm>
            <a:off x="272473" y="1599047"/>
            <a:ext cx="11209627" cy="4405968"/>
          </a:xfrm>
        </p:spPr>
        <p:txBody>
          <a:bodyPr>
            <a:normAutofit lnSpcReduction="10000"/>
          </a:bodyPr>
          <a:lstStyle/>
          <a:p>
            <a:r>
              <a:rPr lang="en-US" dirty="0"/>
              <a:t>ITRC’s Board of Advisors is led by state agency representatives</a:t>
            </a:r>
          </a:p>
          <a:p>
            <a:r>
              <a:rPr lang="en-US" dirty="0"/>
              <a:t>States become official members of ITRC by appointing a POC. The POCs:</a:t>
            </a:r>
          </a:p>
          <a:p>
            <a:pPr lvl="1"/>
            <a:r>
              <a:rPr lang="en-US" dirty="0"/>
              <a:t>Facilitate communication within the state</a:t>
            </a:r>
          </a:p>
          <a:p>
            <a:pPr lvl="1"/>
            <a:r>
              <a:rPr lang="en-US" dirty="0"/>
              <a:t>Identify state priorities and emerging issues</a:t>
            </a:r>
          </a:p>
          <a:p>
            <a:pPr lvl="1"/>
            <a:r>
              <a:rPr lang="en-US" dirty="0"/>
              <a:t>Coordinate state </a:t>
            </a:r>
            <a:r>
              <a:rPr lang="en-US" dirty="0" err="1"/>
              <a:t>reiew</a:t>
            </a:r>
            <a:r>
              <a:rPr lang="en-US" dirty="0"/>
              <a:t> of draft documents and dry-run training</a:t>
            </a:r>
          </a:p>
          <a:p>
            <a:pPr lvl="1"/>
            <a:r>
              <a:rPr lang="en-US" dirty="0"/>
              <a:t>Promote the use of ITRC documents and training within the state</a:t>
            </a:r>
          </a:p>
          <a:p>
            <a:r>
              <a:rPr lang="en-US" dirty="0"/>
              <a:t>Each ITRC Team is led by 1-2 state agency Team Leaders and has a minimum of 5 state agency team members</a:t>
            </a:r>
          </a:p>
          <a:p>
            <a:pPr lvl="1"/>
            <a:endParaRPr lang="en-US" dirty="0"/>
          </a:p>
        </p:txBody>
      </p:sp>
      <p:sp>
        <p:nvSpPr>
          <p:cNvPr id="4" name="Slide Number Placeholder 3">
            <a:extLst>
              <a:ext uri="{FF2B5EF4-FFF2-40B4-BE49-F238E27FC236}">
                <a16:creationId xmlns:a16="http://schemas.microsoft.com/office/drawing/2014/main" id="{51BFA922-2AEA-4818-BE17-22EDB49D2558}"/>
              </a:ext>
            </a:extLst>
          </p:cNvPr>
          <p:cNvSpPr>
            <a:spLocks noGrp="1"/>
          </p:cNvSpPr>
          <p:nvPr>
            <p:ph type="sldNum" sz="quarter" idx="12"/>
          </p:nvPr>
        </p:nvSpPr>
        <p:spPr/>
        <p:txBody>
          <a:bodyPr/>
          <a:lstStyle/>
          <a:p>
            <a:fld id="{FF3F51B9-B4A8-47D8-818E-EF9CB482397C}" type="slidenum">
              <a:rPr lang="en-US" smtClean="0"/>
              <a:pPr/>
              <a:t>41</a:t>
            </a:fld>
            <a:endParaRPr lang="en-US" dirty="0"/>
          </a:p>
        </p:txBody>
      </p:sp>
    </p:spTree>
    <p:extLst>
      <p:ext uri="{BB962C8B-B14F-4D97-AF65-F5344CB8AC3E}">
        <p14:creationId xmlns:p14="http://schemas.microsoft.com/office/powerpoint/2010/main" val="620657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2D2D-6E59-4E0B-B2FB-AFCFB61682C4}"/>
              </a:ext>
            </a:extLst>
          </p:cNvPr>
          <p:cNvSpPr>
            <a:spLocks noGrp="1"/>
          </p:cNvSpPr>
          <p:nvPr>
            <p:ph type="title"/>
          </p:nvPr>
        </p:nvSpPr>
        <p:spPr/>
        <p:txBody>
          <a:bodyPr/>
          <a:lstStyle/>
          <a:p>
            <a:r>
              <a:rPr lang="en-US" dirty="0"/>
              <a:t>Benefits To States</a:t>
            </a:r>
          </a:p>
        </p:txBody>
      </p:sp>
      <p:sp>
        <p:nvSpPr>
          <p:cNvPr id="3" name="Content Placeholder 2">
            <a:extLst>
              <a:ext uri="{FF2B5EF4-FFF2-40B4-BE49-F238E27FC236}">
                <a16:creationId xmlns:a16="http://schemas.microsoft.com/office/drawing/2014/main" id="{60DCAE88-9FD0-4111-ABAA-DA0AE93E9850}"/>
              </a:ext>
            </a:extLst>
          </p:cNvPr>
          <p:cNvSpPr>
            <a:spLocks noGrp="1"/>
          </p:cNvSpPr>
          <p:nvPr>
            <p:ph idx="1"/>
          </p:nvPr>
        </p:nvSpPr>
        <p:spPr>
          <a:xfrm>
            <a:off x="272474" y="1599047"/>
            <a:ext cx="11682238" cy="4269490"/>
          </a:xfrm>
        </p:spPr>
        <p:txBody>
          <a:bodyPr>
            <a:normAutofit lnSpcReduction="10000"/>
          </a:bodyPr>
          <a:lstStyle/>
          <a:p>
            <a:r>
              <a:rPr lang="en-US" dirty="0"/>
              <a:t>Information and technology transfer</a:t>
            </a:r>
          </a:p>
          <a:p>
            <a:r>
              <a:rPr lang="en-US" dirty="0"/>
              <a:t>Free training on how to use innovative environmental technologies and approaches</a:t>
            </a:r>
          </a:p>
          <a:p>
            <a:r>
              <a:rPr lang="en-US" dirty="0"/>
              <a:t>Access to peers and experts in other regulatory agencies</a:t>
            </a:r>
          </a:p>
          <a:p>
            <a:r>
              <a:rPr lang="en-US" dirty="0"/>
              <a:t>Shortened learning curve by obtaining advanced knowledge of innovative technologies and approaches</a:t>
            </a:r>
          </a:p>
          <a:p>
            <a:r>
              <a:rPr lang="en-US" dirty="0"/>
              <a:t>Cost-effective involvement in demonstrations conducted in other jurisdictions</a:t>
            </a:r>
          </a:p>
          <a:p>
            <a:r>
              <a:rPr lang="en-US" dirty="0"/>
              <a:t>Collaborative problem solving</a:t>
            </a:r>
          </a:p>
          <a:p>
            <a:endParaRPr lang="en-US" dirty="0"/>
          </a:p>
        </p:txBody>
      </p:sp>
      <p:sp>
        <p:nvSpPr>
          <p:cNvPr id="4" name="Slide Number Placeholder 3">
            <a:extLst>
              <a:ext uri="{FF2B5EF4-FFF2-40B4-BE49-F238E27FC236}">
                <a16:creationId xmlns:a16="http://schemas.microsoft.com/office/drawing/2014/main" id="{20C0E17B-A673-464E-BCB2-77F7958535F8}"/>
              </a:ext>
            </a:extLst>
          </p:cNvPr>
          <p:cNvSpPr>
            <a:spLocks noGrp="1"/>
          </p:cNvSpPr>
          <p:nvPr>
            <p:ph type="sldNum" sz="quarter" idx="12"/>
          </p:nvPr>
        </p:nvSpPr>
        <p:spPr/>
        <p:txBody>
          <a:bodyPr/>
          <a:lstStyle/>
          <a:p>
            <a:fld id="{FF3F51B9-B4A8-47D8-818E-EF9CB482397C}" type="slidenum">
              <a:rPr lang="en-US" smtClean="0"/>
              <a:pPr/>
              <a:t>42</a:t>
            </a:fld>
            <a:endParaRPr lang="en-US" dirty="0"/>
          </a:p>
        </p:txBody>
      </p:sp>
    </p:spTree>
    <p:extLst>
      <p:ext uri="{BB962C8B-B14F-4D97-AF65-F5344CB8AC3E}">
        <p14:creationId xmlns:p14="http://schemas.microsoft.com/office/powerpoint/2010/main" val="569743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2DDA-5673-47CE-9CBE-27300411E86D}"/>
              </a:ext>
            </a:extLst>
          </p:cNvPr>
          <p:cNvSpPr>
            <a:spLocks noGrp="1"/>
          </p:cNvSpPr>
          <p:nvPr>
            <p:ph type="title"/>
          </p:nvPr>
        </p:nvSpPr>
        <p:spPr/>
        <p:txBody>
          <a:bodyPr/>
          <a:lstStyle/>
          <a:p>
            <a:r>
              <a:rPr lang="en-US" dirty="0"/>
              <a:t>Federal Government Participants</a:t>
            </a:r>
          </a:p>
        </p:txBody>
      </p:sp>
      <p:sp>
        <p:nvSpPr>
          <p:cNvPr id="4" name="Slide Number Placeholder 3">
            <a:extLst>
              <a:ext uri="{FF2B5EF4-FFF2-40B4-BE49-F238E27FC236}">
                <a16:creationId xmlns:a16="http://schemas.microsoft.com/office/drawing/2014/main" id="{CE1F14F5-36B6-41FA-9A85-43AC07F89CB8}"/>
              </a:ext>
            </a:extLst>
          </p:cNvPr>
          <p:cNvSpPr>
            <a:spLocks noGrp="1"/>
          </p:cNvSpPr>
          <p:nvPr>
            <p:ph type="sldNum" sz="quarter" idx="12"/>
          </p:nvPr>
        </p:nvSpPr>
        <p:spPr/>
        <p:txBody>
          <a:bodyPr/>
          <a:lstStyle/>
          <a:p>
            <a:fld id="{FF3F51B9-B4A8-47D8-818E-EF9CB482397C}" type="slidenum">
              <a:rPr lang="en-US" smtClean="0"/>
              <a:pPr/>
              <a:t>43</a:t>
            </a:fld>
            <a:endParaRPr lang="en-US" dirty="0"/>
          </a:p>
        </p:txBody>
      </p:sp>
      <p:pic>
        <p:nvPicPr>
          <p:cNvPr id="1026" name="Picture 2" descr="Image result for EPA seal">
            <a:extLst>
              <a:ext uri="{FF2B5EF4-FFF2-40B4-BE49-F238E27FC236}">
                <a16:creationId xmlns:a16="http://schemas.microsoft.com/office/drawing/2014/main" id="{685EA419-30AA-4C3B-A2D8-8ECB39B8FA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7778" y="2074744"/>
            <a:ext cx="2708513" cy="27085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epartment of Defense logo">
            <a:extLst>
              <a:ext uri="{FF2B5EF4-FFF2-40B4-BE49-F238E27FC236}">
                <a16:creationId xmlns:a16="http://schemas.microsoft.com/office/drawing/2014/main" id="{F5DE9BD7-8225-4834-A2DC-C16425E937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744" y="2074744"/>
            <a:ext cx="2708512" cy="2708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epartment of energy logo">
            <a:extLst>
              <a:ext uri="{FF2B5EF4-FFF2-40B4-BE49-F238E27FC236}">
                <a16:creationId xmlns:a16="http://schemas.microsoft.com/office/drawing/2014/main" id="{95A8134E-1E41-429E-BBC2-E61B060235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5709" y="2078288"/>
            <a:ext cx="2731269" cy="270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844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432A-901F-4E77-83E1-93D6F8382EEF}"/>
              </a:ext>
            </a:extLst>
          </p:cNvPr>
          <p:cNvSpPr>
            <a:spLocks noGrp="1"/>
          </p:cNvSpPr>
          <p:nvPr>
            <p:ph type="title"/>
          </p:nvPr>
        </p:nvSpPr>
        <p:spPr/>
        <p:txBody>
          <a:bodyPr/>
          <a:lstStyle/>
          <a:p>
            <a:r>
              <a:rPr lang="en-US" dirty="0"/>
              <a:t>Benefits to DOD and DOE</a:t>
            </a:r>
          </a:p>
        </p:txBody>
      </p:sp>
      <p:sp>
        <p:nvSpPr>
          <p:cNvPr id="3" name="Content Placeholder 2">
            <a:extLst>
              <a:ext uri="{FF2B5EF4-FFF2-40B4-BE49-F238E27FC236}">
                <a16:creationId xmlns:a16="http://schemas.microsoft.com/office/drawing/2014/main" id="{45202A9B-60AF-4BE4-B6AB-F2B1376B49AF}"/>
              </a:ext>
            </a:extLst>
          </p:cNvPr>
          <p:cNvSpPr>
            <a:spLocks noGrp="1"/>
          </p:cNvSpPr>
          <p:nvPr>
            <p:ph idx="1"/>
          </p:nvPr>
        </p:nvSpPr>
        <p:spPr>
          <a:xfrm>
            <a:off x="272474" y="1599046"/>
            <a:ext cx="11682238" cy="4242195"/>
          </a:xfrm>
        </p:spPr>
        <p:txBody>
          <a:bodyPr/>
          <a:lstStyle/>
          <a:p>
            <a:r>
              <a:rPr lang="en-US" dirty="0"/>
              <a:t>Encourages use of innovative environmental solutions</a:t>
            </a:r>
          </a:p>
          <a:p>
            <a:r>
              <a:rPr lang="en-US" dirty="0"/>
              <a:t>Increases reliance on cost-effective cleanup approaches</a:t>
            </a:r>
          </a:p>
          <a:p>
            <a:r>
              <a:rPr lang="en-US" dirty="0"/>
              <a:t>Reduces review and approval times for innovative approaches to environmental problems</a:t>
            </a:r>
          </a:p>
          <a:p>
            <a:r>
              <a:rPr lang="en-US" dirty="0"/>
              <a:t>Facilitates interactions between federal managers and state regulators</a:t>
            </a:r>
          </a:p>
          <a:p>
            <a:r>
              <a:rPr lang="en-US" dirty="0"/>
              <a:t>Increases consistency of regulatory requirements for similar environmental problems in different states</a:t>
            </a:r>
          </a:p>
          <a:p>
            <a:r>
              <a:rPr lang="en-US" dirty="0"/>
              <a:t>Addresses environmental needs that are relevant to DOD and DOE</a:t>
            </a:r>
          </a:p>
        </p:txBody>
      </p:sp>
      <p:sp>
        <p:nvSpPr>
          <p:cNvPr id="4" name="Slide Number Placeholder 3">
            <a:extLst>
              <a:ext uri="{FF2B5EF4-FFF2-40B4-BE49-F238E27FC236}">
                <a16:creationId xmlns:a16="http://schemas.microsoft.com/office/drawing/2014/main" id="{B264CF60-B4B1-4FBD-AE09-1C3678FD2F91}"/>
              </a:ext>
            </a:extLst>
          </p:cNvPr>
          <p:cNvSpPr>
            <a:spLocks noGrp="1"/>
          </p:cNvSpPr>
          <p:nvPr>
            <p:ph type="sldNum" sz="quarter" idx="12"/>
          </p:nvPr>
        </p:nvSpPr>
        <p:spPr/>
        <p:txBody>
          <a:bodyPr/>
          <a:lstStyle/>
          <a:p>
            <a:fld id="{FF3F51B9-B4A8-47D8-818E-EF9CB482397C}" type="slidenum">
              <a:rPr lang="en-US" smtClean="0"/>
              <a:pPr/>
              <a:t>44</a:t>
            </a:fld>
            <a:endParaRPr lang="en-US" dirty="0"/>
          </a:p>
        </p:txBody>
      </p:sp>
    </p:spTree>
    <p:extLst>
      <p:ext uri="{BB962C8B-B14F-4D97-AF65-F5344CB8AC3E}">
        <p14:creationId xmlns:p14="http://schemas.microsoft.com/office/powerpoint/2010/main" val="1898046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7A19-D180-4A01-B69D-D616AB5BE2FC}"/>
              </a:ext>
            </a:extLst>
          </p:cNvPr>
          <p:cNvSpPr>
            <a:spLocks noGrp="1"/>
          </p:cNvSpPr>
          <p:nvPr>
            <p:ph type="title"/>
          </p:nvPr>
        </p:nvSpPr>
        <p:spPr/>
        <p:txBody>
          <a:bodyPr/>
          <a:lstStyle/>
          <a:p>
            <a:r>
              <a:rPr lang="en-US" dirty="0"/>
              <a:t>Benefits to EPA</a:t>
            </a:r>
          </a:p>
        </p:txBody>
      </p:sp>
      <p:sp>
        <p:nvSpPr>
          <p:cNvPr id="3" name="Content Placeholder 2">
            <a:extLst>
              <a:ext uri="{FF2B5EF4-FFF2-40B4-BE49-F238E27FC236}">
                <a16:creationId xmlns:a16="http://schemas.microsoft.com/office/drawing/2014/main" id="{FEA4EA6F-4712-4015-8968-84DAA822EA00}"/>
              </a:ext>
            </a:extLst>
          </p:cNvPr>
          <p:cNvSpPr>
            <a:spLocks noGrp="1"/>
          </p:cNvSpPr>
          <p:nvPr>
            <p:ph idx="1"/>
          </p:nvPr>
        </p:nvSpPr>
        <p:spPr>
          <a:xfrm>
            <a:off x="272474" y="1599046"/>
            <a:ext cx="11682238" cy="4214899"/>
          </a:xfrm>
        </p:spPr>
        <p:txBody>
          <a:bodyPr>
            <a:normAutofit fontScale="92500"/>
          </a:bodyPr>
          <a:lstStyle/>
          <a:p>
            <a:r>
              <a:rPr lang="en-US" dirty="0"/>
              <a:t>Provides knowledge transfer to states for better environmental protection</a:t>
            </a:r>
          </a:p>
          <a:p>
            <a:r>
              <a:rPr lang="en-US" dirty="0"/>
              <a:t>Encourages use of innovative environmental solutions by states and others</a:t>
            </a:r>
          </a:p>
          <a:p>
            <a:r>
              <a:rPr lang="en-US" dirty="0"/>
              <a:t>Increases state reliance on cost-effective cleanup approaches</a:t>
            </a:r>
          </a:p>
          <a:p>
            <a:r>
              <a:rPr lang="en-US" dirty="0"/>
              <a:t>Facilitates idea sharing between federal managers and state regulators</a:t>
            </a:r>
          </a:p>
          <a:p>
            <a:r>
              <a:rPr lang="en-US" dirty="0"/>
              <a:t>Provides a mechanism for identifying and integrating regulatory performance expectations among states</a:t>
            </a:r>
          </a:p>
          <a:p>
            <a:r>
              <a:rPr lang="en-US" dirty="0"/>
              <a:t>Unique and cost-effective approach for demonstrating and deploying new technologies and approaches</a:t>
            </a:r>
          </a:p>
          <a:p>
            <a:endParaRPr lang="en-US" dirty="0"/>
          </a:p>
        </p:txBody>
      </p:sp>
      <p:sp>
        <p:nvSpPr>
          <p:cNvPr id="4" name="Slide Number Placeholder 3">
            <a:extLst>
              <a:ext uri="{FF2B5EF4-FFF2-40B4-BE49-F238E27FC236}">
                <a16:creationId xmlns:a16="http://schemas.microsoft.com/office/drawing/2014/main" id="{87F1FE10-9FE8-4DC9-A57F-81EF5ACD2483}"/>
              </a:ext>
            </a:extLst>
          </p:cNvPr>
          <p:cNvSpPr>
            <a:spLocks noGrp="1"/>
          </p:cNvSpPr>
          <p:nvPr>
            <p:ph type="sldNum" sz="quarter" idx="12"/>
          </p:nvPr>
        </p:nvSpPr>
        <p:spPr/>
        <p:txBody>
          <a:bodyPr/>
          <a:lstStyle/>
          <a:p>
            <a:fld id="{FF3F51B9-B4A8-47D8-818E-EF9CB482397C}" type="slidenum">
              <a:rPr lang="en-US" smtClean="0"/>
              <a:pPr/>
              <a:t>45</a:t>
            </a:fld>
            <a:endParaRPr lang="en-US" dirty="0"/>
          </a:p>
        </p:txBody>
      </p:sp>
    </p:spTree>
    <p:extLst>
      <p:ext uri="{BB962C8B-B14F-4D97-AF65-F5344CB8AC3E}">
        <p14:creationId xmlns:p14="http://schemas.microsoft.com/office/powerpoint/2010/main" val="2957997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668D-1213-48E1-AEA6-AD8D943C9A06}"/>
              </a:ext>
            </a:extLst>
          </p:cNvPr>
          <p:cNvSpPr>
            <a:spLocks noGrp="1"/>
          </p:cNvSpPr>
          <p:nvPr>
            <p:ph type="title"/>
          </p:nvPr>
        </p:nvSpPr>
        <p:spPr/>
        <p:txBody>
          <a:bodyPr/>
          <a:lstStyle/>
          <a:p>
            <a:r>
              <a:rPr lang="en-US" dirty="0"/>
              <a:t>Benefits to the Private Sector</a:t>
            </a:r>
          </a:p>
        </p:txBody>
      </p:sp>
      <p:sp>
        <p:nvSpPr>
          <p:cNvPr id="3" name="Content Placeholder 2">
            <a:extLst>
              <a:ext uri="{FF2B5EF4-FFF2-40B4-BE49-F238E27FC236}">
                <a16:creationId xmlns:a16="http://schemas.microsoft.com/office/drawing/2014/main" id="{C556FB38-F341-4157-8ABC-9AB4399465B4}"/>
              </a:ext>
            </a:extLst>
          </p:cNvPr>
          <p:cNvSpPr>
            <a:spLocks noGrp="1"/>
          </p:cNvSpPr>
          <p:nvPr>
            <p:ph idx="1"/>
          </p:nvPr>
        </p:nvSpPr>
        <p:spPr>
          <a:xfrm>
            <a:off x="272474" y="1460310"/>
            <a:ext cx="11682238" cy="4490113"/>
          </a:xfrm>
        </p:spPr>
        <p:txBody>
          <a:bodyPr>
            <a:normAutofit fontScale="92500" lnSpcReduction="10000"/>
          </a:bodyPr>
          <a:lstStyle/>
          <a:p>
            <a:pPr marL="230188" indent="-230188">
              <a:lnSpc>
                <a:spcPct val="120000"/>
              </a:lnSpc>
              <a:spcBef>
                <a:spcPts val="0"/>
              </a:spcBef>
            </a:pPr>
            <a:r>
              <a:rPr lang="en-US" dirty="0">
                <a:solidFill>
                  <a:srgbClr val="0F2645"/>
                </a:solidFill>
              </a:rPr>
              <a:t>Cutting-edge information on innovative environmental technologies and approaches</a:t>
            </a:r>
          </a:p>
          <a:p>
            <a:pPr marL="230188" indent="-230188">
              <a:lnSpc>
                <a:spcPct val="120000"/>
              </a:lnSpc>
              <a:spcBef>
                <a:spcPts val="0"/>
              </a:spcBef>
            </a:pPr>
            <a:r>
              <a:rPr lang="en-US" dirty="0">
                <a:solidFill>
                  <a:srgbClr val="0F2645"/>
                </a:solidFill>
              </a:rPr>
              <a:t>Opportunities to author national guidance documents and participate in training courses</a:t>
            </a:r>
          </a:p>
          <a:p>
            <a:pPr marL="230188" indent="-230188">
              <a:lnSpc>
                <a:spcPct val="120000"/>
              </a:lnSpc>
              <a:spcBef>
                <a:spcPts val="0"/>
              </a:spcBef>
            </a:pPr>
            <a:r>
              <a:rPr lang="en-US" dirty="0">
                <a:solidFill>
                  <a:srgbClr val="0F2645"/>
                </a:solidFill>
              </a:rPr>
              <a:t>Insight into the regulatory world</a:t>
            </a:r>
          </a:p>
          <a:p>
            <a:pPr marL="230188" indent="-230188">
              <a:lnSpc>
                <a:spcPct val="120000"/>
              </a:lnSpc>
              <a:spcBef>
                <a:spcPts val="0"/>
              </a:spcBef>
            </a:pPr>
            <a:r>
              <a:rPr lang="en-US" dirty="0">
                <a:solidFill>
                  <a:srgbClr val="0F2645"/>
                </a:solidFill>
              </a:rPr>
              <a:t>Access to multiple state and federal government entities</a:t>
            </a:r>
          </a:p>
          <a:p>
            <a:pPr marL="230188" indent="-230188">
              <a:lnSpc>
                <a:spcPct val="120000"/>
              </a:lnSpc>
              <a:spcBef>
                <a:spcPts val="0"/>
              </a:spcBef>
            </a:pPr>
            <a:r>
              <a:rPr lang="en-US" dirty="0">
                <a:solidFill>
                  <a:srgbClr val="0F2645"/>
                </a:solidFill>
              </a:rPr>
              <a:t>Opportunity for broader review of technology</a:t>
            </a:r>
          </a:p>
          <a:p>
            <a:pPr marL="230188" indent="-230188">
              <a:lnSpc>
                <a:spcPct val="120000"/>
              </a:lnSpc>
              <a:spcBef>
                <a:spcPts val="0"/>
              </a:spcBef>
            </a:pPr>
            <a:r>
              <a:rPr lang="en-US" dirty="0">
                <a:solidFill>
                  <a:srgbClr val="0F2645"/>
                </a:solidFill>
              </a:rPr>
              <a:t>National approach to demonstration and deployment of new technology</a:t>
            </a:r>
          </a:p>
          <a:p>
            <a:pPr marL="230188" indent="-230188">
              <a:lnSpc>
                <a:spcPct val="120000"/>
              </a:lnSpc>
              <a:spcBef>
                <a:spcPts val="0"/>
              </a:spcBef>
            </a:pPr>
            <a:r>
              <a:rPr lang="en-US" dirty="0">
                <a:solidFill>
                  <a:srgbClr val="0F2645"/>
                </a:solidFill>
              </a:rPr>
              <a:t>Mechanism to identify and integrate regulatory performance expectations among states</a:t>
            </a:r>
          </a:p>
        </p:txBody>
      </p:sp>
      <p:sp>
        <p:nvSpPr>
          <p:cNvPr id="4" name="Slide Number Placeholder 3">
            <a:extLst>
              <a:ext uri="{FF2B5EF4-FFF2-40B4-BE49-F238E27FC236}">
                <a16:creationId xmlns:a16="http://schemas.microsoft.com/office/drawing/2014/main" id="{5367B1EB-621E-44A5-AD51-A9D3BC698A0F}"/>
              </a:ext>
            </a:extLst>
          </p:cNvPr>
          <p:cNvSpPr>
            <a:spLocks noGrp="1"/>
          </p:cNvSpPr>
          <p:nvPr>
            <p:ph type="sldNum" sz="quarter" idx="12"/>
          </p:nvPr>
        </p:nvSpPr>
        <p:spPr/>
        <p:txBody>
          <a:bodyPr/>
          <a:lstStyle/>
          <a:p>
            <a:fld id="{FF3F51B9-B4A8-47D8-818E-EF9CB482397C}" type="slidenum">
              <a:rPr lang="en-US" smtClean="0"/>
              <a:pPr/>
              <a:t>46</a:t>
            </a:fld>
            <a:endParaRPr lang="en-US" dirty="0"/>
          </a:p>
        </p:txBody>
      </p:sp>
    </p:spTree>
    <p:extLst>
      <p:ext uri="{BB962C8B-B14F-4D97-AF65-F5344CB8AC3E}">
        <p14:creationId xmlns:p14="http://schemas.microsoft.com/office/powerpoint/2010/main" val="456549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1DF5-9319-4147-A3C5-C64DDC55B4A1}"/>
              </a:ext>
            </a:extLst>
          </p:cNvPr>
          <p:cNvSpPr>
            <a:spLocks noGrp="1"/>
          </p:cNvSpPr>
          <p:nvPr>
            <p:ph type="title"/>
          </p:nvPr>
        </p:nvSpPr>
        <p:spPr/>
        <p:txBody>
          <a:bodyPr/>
          <a:lstStyle/>
          <a:p>
            <a:r>
              <a:rPr lang="en-US" dirty="0"/>
              <a:t>How Can YOU Benefit from ITRC?</a:t>
            </a:r>
          </a:p>
        </p:txBody>
      </p:sp>
      <p:sp>
        <p:nvSpPr>
          <p:cNvPr id="4" name="Slide Number Placeholder 3">
            <a:extLst>
              <a:ext uri="{FF2B5EF4-FFF2-40B4-BE49-F238E27FC236}">
                <a16:creationId xmlns:a16="http://schemas.microsoft.com/office/drawing/2014/main" id="{7412221B-3401-4937-AEE4-25F8380F594E}"/>
              </a:ext>
            </a:extLst>
          </p:cNvPr>
          <p:cNvSpPr>
            <a:spLocks noGrp="1"/>
          </p:cNvSpPr>
          <p:nvPr>
            <p:ph type="sldNum" sz="quarter" idx="12"/>
          </p:nvPr>
        </p:nvSpPr>
        <p:spPr/>
        <p:txBody>
          <a:bodyPr/>
          <a:lstStyle/>
          <a:p>
            <a:fld id="{FF3F51B9-B4A8-47D8-818E-EF9CB482397C}" type="slidenum">
              <a:rPr lang="en-US" smtClean="0"/>
              <a:pPr/>
              <a:t>47</a:t>
            </a:fld>
            <a:endParaRPr lang="en-US" dirty="0"/>
          </a:p>
        </p:txBody>
      </p:sp>
      <p:graphicFrame>
        <p:nvGraphicFramePr>
          <p:cNvPr id="5" name="Diagram 4">
            <a:extLst>
              <a:ext uri="{FF2B5EF4-FFF2-40B4-BE49-F238E27FC236}">
                <a16:creationId xmlns:a16="http://schemas.microsoft.com/office/drawing/2014/main" id="{2DF3F4DE-69F6-4855-BFAC-702F87A1BC8C}"/>
              </a:ext>
            </a:extLst>
          </p:cNvPr>
          <p:cNvGraphicFramePr/>
          <p:nvPr>
            <p:extLst>
              <p:ext uri="{D42A27DB-BD31-4B8C-83A1-F6EECF244321}">
                <p14:modId xmlns:p14="http://schemas.microsoft.com/office/powerpoint/2010/main" val="641367423"/>
              </p:ext>
            </p:extLst>
          </p:nvPr>
        </p:nvGraphicFramePr>
        <p:xfrm>
          <a:off x="2642358" y="1557424"/>
          <a:ext cx="7320507" cy="454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259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CB39B-8A45-4A34-86F4-86CADF58FA87}"/>
              </a:ext>
            </a:extLst>
          </p:cNvPr>
          <p:cNvSpPr>
            <a:spLocks noGrp="1"/>
          </p:cNvSpPr>
          <p:nvPr>
            <p:ph type="title"/>
          </p:nvPr>
        </p:nvSpPr>
        <p:spPr/>
        <p:txBody>
          <a:bodyPr/>
          <a:lstStyle/>
          <a:p>
            <a:r>
              <a:rPr lang="en-US" dirty="0"/>
              <a:t>2019 Teams</a:t>
            </a:r>
          </a:p>
        </p:txBody>
      </p:sp>
      <p:sp>
        <p:nvSpPr>
          <p:cNvPr id="3" name="Content Placeholder 2">
            <a:extLst>
              <a:ext uri="{FF2B5EF4-FFF2-40B4-BE49-F238E27FC236}">
                <a16:creationId xmlns:a16="http://schemas.microsoft.com/office/drawing/2014/main" id="{AD9524D0-9CF3-4806-9F4D-3F4573778F1E}"/>
              </a:ext>
            </a:extLst>
          </p:cNvPr>
          <p:cNvSpPr>
            <a:spLocks noGrp="1"/>
          </p:cNvSpPr>
          <p:nvPr>
            <p:ph idx="1"/>
          </p:nvPr>
        </p:nvSpPr>
        <p:spPr>
          <a:xfrm>
            <a:off x="382540" y="1599047"/>
            <a:ext cx="11572171" cy="4233342"/>
          </a:xfrm>
        </p:spPr>
        <p:txBody>
          <a:bodyPr>
            <a:normAutofit fontScale="92500" lnSpcReduction="10000"/>
          </a:bodyPr>
          <a:lstStyle/>
          <a:p>
            <a:r>
              <a:rPr lang="en-US" dirty="0"/>
              <a:t>1,4-Dioxane </a:t>
            </a:r>
            <a:r>
              <a:rPr lang="en-US" dirty="0">
                <a:solidFill>
                  <a:srgbClr val="FF0000"/>
                </a:solidFill>
              </a:rPr>
              <a:t>(NEW)</a:t>
            </a:r>
          </a:p>
          <a:p>
            <a:r>
              <a:rPr lang="en-US" dirty="0"/>
              <a:t>Harmful Cyanobacterial Blooms </a:t>
            </a:r>
            <a:r>
              <a:rPr lang="en-US" dirty="0">
                <a:solidFill>
                  <a:srgbClr val="FF0000"/>
                </a:solidFill>
              </a:rPr>
              <a:t>(NEW)</a:t>
            </a:r>
          </a:p>
          <a:p>
            <a:r>
              <a:rPr lang="en-US" dirty="0"/>
              <a:t>Incremental Sampling Methodology Update </a:t>
            </a:r>
            <a:r>
              <a:rPr lang="en-US" dirty="0">
                <a:solidFill>
                  <a:srgbClr val="FF0000"/>
                </a:solidFill>
              </a:rPr>
              <a:t>(NEW)</a:t>
            </a:r>
          </a:p>
          <a:p>
            <a:r>
              <a:rPr lang="en-US" dirty="0"/>
              <a:t>Vapor Intrusion Mitigation Training </a:t>
            </a:r>
            <a:r>
              <a:rPr lang="en-US" dirty="0">
                <a:solidFill>
                  <a:srgbClr val="FF0000"/>
                </a:solidFill>
              </a:rPr>
              <a:t>(NEW)</a:t>
            </a:r>
          </a:p>
          <a:p>
            <a:r>
              <a:rPr lang="en-US" dirty="0"/>
              <a:t>Green and Sustainable Remediation with Resiliency to Extreme Weather   Events and Wildfires </a:t>
            </a:r>
            <a:r>
              <a:rPr lang="en-US" dirty="0">
                <a:solidFill>
                  <a:srgbClr val="FF0000"/>
                </a:solidFill>
              </a:rPr>
              <a:t>(NEW)</a:t>
            </a:r>
          </a:p>
          <a:p>
            <a:r>
              <a:rPr lang="en-US" dirty="0"/>
              <a:t>Per- and Polyfluoroalkyl Substances (PFAS)</a:t>
            </a:r>
          </a:p>
          <a:p>
            <a:r>
              <a:rPr lang="en-US" dirty="0"/>
              <a:t>Advanced Site Characterization Tools (ASCT)</a:t>
            </a:r>
          </a:p>
          <a:p>
            <a:r>
              <a:rPr lang="en-US" dirty="0"/>
              <a:t>In Situ Optimization</a:t>
            </a:r>
          </a:p>
          <a:p>
            <a:endParaRPr lang="en-US" dirty="0"/>
          </a:p>
        </p:txBody>
      </p:sp>
      <p:sp>
        <p:nvSpPr>
          <p:cNvPr id="4" name="Slide Number Placeholder 3">
            <a:extLst>
              <a:ext uri="{FF2B5EF4-FFF2-40B4-BE49-F238E27FC236}">
                <a16:creationId xmlns:a16="http://schemas.microsoft.com/office/drawing/2014/main" id="{84E0EAFE-0A67-4953-ABA4-2DDD2FB409E2}"/>
              </a:ext>
            </a:extLst>
          </p:cNvPr>
          <p:cNvSpPr>
            <a:spLocks noGrp="1"/>
          </p:cNvSpPr>
          <p:nvPr>
            <p:ph type="sldNum" sz="quarter" idx="12"/>
          </p:nvPr>
        </p:nvSpPr>
        <p:spPr/>
        <p:txBody>
          <a:bodyPr/>
          <a:lstStyle/>
          <a:p>
            <a:fld id="{FF3F51B9-B4A8-47D8-818E-EF9CB482397C}" type="slidenum">
              <a:rPr lang="en-US" smtClean="0"/>
              <a:pPr/>
              <a:t>48</a:t>
            </a:fld>
            <a:endParaRPr lang="en-US" dirty="0"/>
          </a:p>
        </p:txBody>
      </p:sp>
    </p:spTree>
    <p:extLst>
      <p:ext uri="{BB962C8B-B14F-4D97-AF65-F5344CB8AC3E}">
        <p14:creationId xmlns:p14="http://schemas.microsoft.com/office/powerpoint/2010/main" val="1664608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D7AD-8128-458A-B9F4-13970C5015F8}"/>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F8B01E52-872A-4D04-BF2D-138CFEC39382}"/>
              </a:ext>
            </a:extLst>
          </p:cNvPr>
          <p:cNvSpPr>
            <a:spLocks noGrp="1"/>
          </p:cNvSpPr>
          <p:nvPr>
            <p:ph type="sldNum" sz="quarter" idx="12"/>
          </p:nvPr>
        </p:nvSpPr>
        <p:spPr/>
        <p:txBody>
          <a:bodyPr/>
          <a:lstStyle/>
          <a:p>
            <a:fld id="{FF3F51B9-B4A8-47D8-818E-EF9CB482397C}" type="slidenum">
              <a:rPr lang="en-US" smtClean="0"/>
              <a:pPr/>
              <a:t>49</a:t>
            </a:fld>
            <a:endParaRPr lang="en-US" dirty="0"/>
          </a:p>
        </p:txBody>
      </p:sp>
      <p:sp>
        <p:nvSpPr>
          <p:cNvPr id="5" name="TextBox 4">
            <a:extLst>
              <a:ext uri="{FF2B5EF4-FFF2-40B4-BE49-F238E27FC236}">
                <a16:creationId xmlns:a16="http://schemas.microsoft.com/office/drawing/2014/main" id="{CC2EA1A5-F04B-4C70-9E72-BC8BDF9B6A07}"/>
              </a:ext>
            </a:extLst>
          </p:cNvPr>
          <p:cNvSpPr txBox="1"/>
          <p:nvPr/>
        </p:nvSpPr>
        <p:spPr>
          <a:xfrm>
            <a:off x="1332931" y="2102598"/>
            <a:ext cx="9526138" cy="584775"/>
          </a:xfrm>
          <a:prstGeom prst="rect">
            <a:avLst/>
          </a:prstGeom>
          <a:noFill/>
        </p:spPr>
        <p:txBody>
          <a:bodyPr wrap="square" rtlCol="0">
            <a:spAutoFit/>
          </a:bodyPr>
          <a:lstStyle/>
          <a:p>
            <a:pPr algn="ctr"/>
            <a:r>
              <a:rPr lang="en-US" sz="3200" b="1" dirty="0">
                <a:latin typeface="Tahoma" panose="020B0604030504040204" pitchFamily="34" charset="0"/>
                <a:ea typeface="Tahoma" panose="020B0604030504040204" pitchFamily="34" charset="0"/>
                <a:cs typeface="Tahoma" panose="020B0604030504040204" pitchFamily="34" charset="0"/>
              </a:rPr>
              <a:t>Stay Updated on ITRC’s Activities</a:t>
            </a:r>
          </a:p>
        </p:txBody>
      </p:sp>
      <p:pic>
        <p:nvPicPr>
          <p:cNvPr id="6" name="Picture 5">
            <a:extLst>
              <a:ext uri="{FF2B5EF4-FFF2-40B4-BE49-F238E27FC236}">
                <a16:creationId xmlns:a16="http://schemas.microsoft.com/office/drawing/2014/main" id="{AF6B12C8-BE23-42E6-8483-5611F415B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4426" y="2983718"/>
            <a:ext cx="1705548" cy="1565336"/>
          </a:xfrm>
          <a:prstGeom prst="rect">
            <a:avLst/>
          </a:prstGeom>
        </p:spPr>
      </p:pic>
      <p:pic>
        <p:nvPicPr>
          <p:cNvPr id="7" name="Picture 6">
            <a:extLst>
              <a:ext uri="{FF2B5EF4-FFF2-40B4-BE49-F238E27FC236}">
                <a16:creationId xmlns:a16="http://schemas.microsoft.com/office/drawing/2014/main" id="{05085002-8652-4EBE-B1C7-CDDE3F4D44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2303" y="3273477"/>
            <a:ext cx="1074121" cy="985818"/>
          </a:xfrm>
          <a:prstGeom prst="rect">
            <a:avLst/>
          </a:prstGeom>
        </p:spPr>
      </p:pic>
      <p:pic>
        <p:nvPicPr>
          <p:cNvPr id="8" name="Picture 7">
            <a:extLst>
              <a:ext uri="{FF2B5EF4-FFF2-40B4-BE49-F238E27FC236}">
                <a16:creationId xmlns:a16="http://schemas.microsoft.com/office/drawing/2014/main" id="{EC432753-ACC1-4517-8DD7-5F41F500F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8872" y="3224546"/>
            <a:ext cx="1169647" cy="1073491"/>
          </a:xfrm>
          <a:prstGeom prst="rect">
            <a:avLst/>
          </a:prstGeom>
        </p:spPr>
      </p:pic>
      <p:sp>
        <p:nvSpPr>
          <p:cNvPr id="9" name="TextBox 8">
            <a:extLst>
              <a:ext uri="{FF2B5EF4-FFF2-40B4-BE49-F238E27FC236}">
                <a16:creationId xmlns:a16="http://schemas.microsoft.com/office/drawing/2014/main" id="{C459F6D6-380C-467A-AD65-8D83C04EA283}"/>
              </a:ext>
            </a:extLst>
          </p:cNvPr>
          <p:cNvSpPr txBox="1"/>
          <p:nvPr/>
        </p:nvSpPr>
        <p:spPr>
          <a:xfrm>
            <a:off x="6908712" y="4298037"/>
            <a:ext cx="1398481" cy="338554"/>
          </a:xfrm>
          <a:prstGeom prst="rect">
            <a:avLst/>
          </a:prstGeom>
          <a:noFill/>
        </p:spPr>
        <p:txBody>
          <a:bodyPr wrap="square" rtlCol="0">
            <a:spAutoFit/>
          </a:bodyPr>
          <a:lstStyle/>
          <a:p>
            <a:r>
              <a:rPr lang="en-US" sz="1600" b="1" dirty="0">
                <a:solidFill>
                  <a:srgbClr val="10253F"/>
                </a:solidFill>
                <a:latin typeface="+mj-lt"/>
              </a:rPr>
              <a:t>@ITRCWEB</a:t>
            </a:r>
          </a:p>
        </p:txBody>
      </p:sp>
      <p:sp>
        <p:nvSpPr>
          <p:cNvPr id="10" name="TextBox 9">
            <a:extLst>
              <a:ext uri="{FF2B5EF4-FFF2-40B4-BE49-F238E27FC236}">
                <a16:creationId xmlns:a16="http://schemas.microsoft.com/office/drawing/2014/main" id="{B1A20FCE-6B71-4316-BD18-89BC52D599C0}"/>
              </a:ext>
            </a:extLst>
          </p:cNvPr>
          <p:cNvSpPr txBox="1"/>
          <p:nvPr/>
        </p:nvSpPr>
        <p:spPr>
          <a:xfrm>
            <a:off x="3944880" y="4302584"/>
            <a:ext cx="2592398" cy="338554"/>
          </a:xfrm>
          <a:prstGeom prst="rect">
            <a:avLst/>
          </a:prstGeom>
          <a:noFill/>
        </p:spPr>
        <p:txBody>
          <a:bodyPr wrap="square" rtlCol="0">
            <a:spAutoFit/>
          </a:bodyPr>
          <a:lstStyle/>
          <a:p>
            <a:r>
              <a:rPr lang="en-US" sz="1600" b="1" dirty="0">
                <a:solidFill>
                  <a:srgbClr val="10253F"/>
                </a:solidFill>
                <a:latin typeface="+mj-lt"/>
              </a:rPr>
              <a:t>facebook.com/itrcweb</a:t>
            </a:r>
          </a:p>
        </p:txBody>
      </p:sp>
      <p:sp>
        <p:nvSpPr>
          <p:cNvPr id="11" name="TextBox 10">
            <a:extLst>
              <a:ext uri="{FF2B5EF4-FFF2-40B4-BE49-F238E27FC236}">
                <a16:creationId xmlns:a16="http://schemas.microsoft.com/office/drawing/2014/main" id="{B29B79D6-82A1-4AF3-A003-14516A315DDC}"/>
              </a:ext>
            </a:extLst>
          </p:cNvPr>
          <p:cNvSpPr txBox="1"/>
          <p:nvPr/>
        </p:nvSpPr>
        <p:spPr>
          <a:xfrm>
            <a:off x="9163346" y="4280246"/>
            <a:ext cx="1708013" cy="584775"/>
          </a:xfrm>
          <a:prstGeom prst="rect">
            <a:avLst/>
          </a:prstGeom>
          <a:noFill/>
        </p:spPr>
        <p:txBody>
          <a:bodyPr wrap="square" rtlCol="0">
            <a:spAutoFit/>
          </a:bodyPr>
          <a:lstStyle/>
          <a:p>
            <a:r>
              <a:rPr lang="en-US" sz="1600" b="1" dirty="0">
                <a:solidFill>
                  <a:srgbClr val="10253F"/>
                </a:solidFill>
                <a:latin typeface="+mj-lt"/>
              </a:rPr>
              <a:t>linkedin.com/</a:t>
            </a:r>
            <a:br>
              <a:rPr lang="en-US" sz="1600" b="1" dirty="0">
                <a:solidFill>
                  <a:srgbClr val="10253F"/>
                </a:solidFill>
                <a:latin typeface="+mj-lt"/>
              </a:rPr>
            </a:br>
            <a:r>
              <a:rPr lang="en-US" sz="1600" b="1" dirty="0">
                <a:solidFill>
                  <a:srgbClr val="10253F"/>
                </a:solidFill>
                <a:latin typeface="+mj-lt"/>
              </a:rPr>
              <a:t>company/itrc</a:t>
            </a:r>
          </a:p>
        </p:txBody>
      </p:sp>
      <p:pic>
        <p:nvPicPr>
          <p:cNvPr id="12" name="Picture 11">
            <a:extLst>
              <a:ext uri="{FF2B5EF4-FFF2-40B4-BE49-F238E27FC236}">
                <a16:creationId xmlns:a16="http://schemas.microsoft.com/office/drawing/2014/main" id="{BA1F37F3-6AF5-4488-9E1B-1225648BB6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1542" y="3251086"/>
            <a:ext cx="1122916" cy="1030601"/>
          </a:xfrm>
          <a:prstGeom prst="rect">
            <a:avLst/>
          </a:prstGeom>
        </p:spPr>
      </p:pic>
      <p:sp>
        <p:nvSpPr>
          <p:cNvPr id="13" name="TextBox 12">
            <a:extLst>
              <a:ext uri="{FF2B5EF4-FFF2-40B4-BE49-F238E27FC236}">
                <a16:creationId xmlns:a16="http://schemas.microsoft.com/office/drawing/2014/main" id="{3ED585B9-79F6-48D3-B886-44167C756503}"/>
              </a:ext>
            </a:extLst>
          </p:cNvPr>
          <p:cNvSpPr txBox="1"/>
          <p:nvPr/>
        </p:nvSpPr>
        <p:spPr>
          <a:xfrm>
            <a:off x="2214282" y="4298037"/>
            <a:ext cx="1482036" cy="338554"/>
          </a:xfrm>
          <a:prstGeom prst="rect">
            <a:avLst/>
          </a:prstGeom>
          <a:noFill/>
        </p:spPr>
        <p:txBody>
          <a:bodyPr wrap="square" rtlCol="0">
            <a:spAutoFit/>
          </a:bodyPr>
          <a:lstStyle/>
          <a:p>
            <a:r>
              <a:rPr lang="en-US" sz="1600" b="1" dirty="0">
                <a:solidFill>
                  <a:srgbClr val="10253F"/>
                </a:solidFill>
                <a:latin typeface="+mj-lt"/>
              </a:rPr>
              <a:t>itrcweb.org</a:t>
            </a:r>
          </a:p>
        </p:txBody>
      </p:sp>
    </p:spTree>
    <p:extLst>
      <p:ext uri="{BB962C8B-B14F-4D97-AF65-F5344CB8AC3E}">
        <p14:creationId xmlns:p14="http://schemas.microsoft.com/office/powerpoint/2010/main" val="91628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54D4-3E1B-4ABD-8EDC-733557DD59A3}"/>
              </a:ext>
            </a:extLst>
          </p:cNvPr>
          <p:cNvSpPr>
            <a:spLocks noGrp="1"/>
          </p:cNvSpPr>
          <p:nvPr>
            <p:ph type="title"/>
          </p:nvPr>
        </p:nvSpPr>
        <p:spPr/>
        <p:txBody>
          <a:bodyPr/>
          <a:lstStyle/>
          <a:p>
            <a:r>
              <a:rPr lang="en-US" dirty="0"/>
              <a:t>Purpose, Mission, and Values</a:t>
            </a:r>
          </a:p>
        </p:txBody>
      </p:sp>
      <p:sp>
        <p:nvSpPr>
          <p:cNvPr id="3" name="Content Placeholder 2">
            <a:extLst>
              <a:ext uri="{FF2B5EF4-FFF2-40B4-BE49-F238E27FC236}">
                <a16:creationId xmlns:a16="http://schemas.microsoft.com/office/drawing/2014/main" id="{87A39CF7-7D07-4197-AAAD-9E0F03221C44}"/>
              </a:ext>
            </a:extLst>
          </p:cNvPr>
          <p:cNvSpPr>
            <a:spLocks noGrp="1"/>
          </p:cNvSpPr>
          <p:nvPr>
            <p:ph idx="1"/>
          </p:nvPr>
        </p:nvSpPr>
        <p:spPr>
          <a:xfrm>
            <a:off x="272474" y="1901149"/>
            <a:ext cx="6244073" cy="3416300"/>
          </a:xfrm>
        </p:spPr>
        <p:txBody>
          <a:bodyPr>
            <a:normAutofit fontScale="92500" lnSpcReduction="20000"/>
          </a:bodyPr>
          <a:lstStyle/>
          <a:p>
            <a:r>
              <a:rPr lang="en-US" dirty="0">
                <a:solidFill>
                  <a:srgbClr val="00334C"/>
                </a:solidFill>
              </a:rPr>
              <a:t>Purpose</a:t>
            </a:r>
          </a:p>
          <a:p>
            <a:pPr marL="457200" lvl="1" indent="0">
              <a:buNone/>
            </a:pPr>
            <a:r>
              <a:rPr lang="en-US" dirty="0">
                <a:solidFill>
                  <a:srgbClr val="00334C"/>
                </a:solidFill>
              </a:rPr>
              <a:t>To advance innovative environmental decision making</a:t>
            </a:r>
          </a:p>
          <a:p>
            <a:pPr lvl="1"/>
            <a:endParaRPr lang="en-US" dirty="0">
              <a:solidFill>
                <a:srgbClr val="00334C"/>
              </a:solidFill>
            </a:endParaRPr>
          </a:p>
          <a:p>
            <a:r>
              <a:rPr lang="en-US" dirty="0">
                <a:solidFill>
                  <a:srgbClr val="00334C"/>
                </a:solidFill>
              </a:rPr>
              <a:t>Mission</a:t>
            </a:r>
          </a:p>
          <a:p>
            <a:pPr lvl="1"/>
            <a:r>
              <a:rPr lang="en-US" dirty="0">
                <a:solidFill>
                  <a:srgbClr val="00334C"/>
                </a:solidFill>
              </a:rPr>
              <a:t>To develop information resources and processes to break down barriers to the use of technically sound innovative solutions for healthy communities, economy and environment</a:t>
            </a:r>
          </a:p>
          <a:p>
            <a:pPr marL="457200" lvl="1" indent="0">
              <a:buNone/>
            </a:pPr>
            <a:endParaRPr lang="en-US" dirty="0"/>
          </a:p>
        </p:txBody>
      </p:sp>
      <p:sp>
        <p:nvSpPr>
          <p:cNvPr id="4" name="Slide Number Placeholder 3">
            <a:extLst>
              <a:ext uri="{FF2B5EF4-FFF2-40B4-BE49-F238E27FC236}">
                <a16:creationId xmlns:a16="http://schemas.microsoft.com/office/drawing/2014/main" id="{3903F4CD-F5A5-45C1-8543-EA92E6870614}"/>
              </a:ext>
            </a:extLst>
          </p:cNvPr>
          <p:cNvSpPr>
            <a:spLocks noGrp="1"/>
          </p:cNvSpPr>
          <p:nvPr>
            <p:ph type="sldNum" sz="quarter" idx="12"/>
          </p:nvPr>
        </p:nvSpPr>
        <p:spPr/>
        <p:txBody>
          <a:bodyPr/>
          <a:lstStyle/>
          <a:p>
            <a:fld id="{FF3F51B9-B4A8-47D8-818E-EF9CB482397C}" type="slidenum">
              <a:rPr lang="en-US" smtClean="0"/>
              <a:pPr/>
              <a:t>5</a:t>
            </a:fld>
            <a:endParaRPr lang="en-US" dirty="0"/>
          </a:p>
        </p:txBody>
      </p:sp>
      <p:graphicFrame>
        <p:nvGraphicFramePr>
          <p:cNvPr id="5" name="Content Placeholder 6">
            <a:extLst>
              <a:ext uri="{FF2B5EF4-FFF2-40B4-BE49-F238E27FC236}">
                <a16:creationId xmlns:a16="http://schemas.microsoft.com/office/drawing/2014/main" id="{C259932D-96F7-4E67-A03D-AED9C38E9767}"/>
              </a:ext>
            </a:extLst>
          </p:cNvPr>
          <p:cNvGraphicFramePr>
            <a:graphicFrameLocks/>
          </p:cNvGraphicFramePr>
          <p:nvPr>
            <p:extLst/>
          </p:nvPr>
        </p:nvGraphicFramePr>
        <p:xfrm>
          <a:off x="6026125" y="1065891"/>
          <a:ext cx="7435328" cy="524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518354" y="3378467"/>
            <a:ext cx="1366787" cy="461665"/>
          </a:xfrm>
          <a:prstGeom prst="rect">
            <a:avLst/>
          </a:prstGeom>
          <a:noFill/>
        </p:spPr>
        <p:txBody>
          <a:bodyPr wrap="square" rtlCol="0">
            <a:spAutoFit/>
          </a:bodyPr>
          <a:lstStyle/>
          <a:p>
            <a:pPr algn="ctr"/>
            <a:r>
              <a:rPr lang="en-US" sz="2400" b="1" dirty="0"/>
              <a:t>VALUES</a:t>
            </a:r>
          </a:p>
        </p:txBody>
      </p:sp>
    </p:spTree>
    <p:extLst>
      <p:ext uri="{BB962C8B-B14F-4D97-AF65-F5344CB8AC3E}">
        <p14:creationId xmlns:p14="http://schemas.microsoft.com/office/powerpoint/2010/main" val="234410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73E6-7AE8-4CFF-8B1E-4C37868EAC63}"/>
              </a:ext>
            </a:extLst>
          </p:cNvPr>
          <p:cNvSpPr>
            <a:spLocks noGrp="1"/>
          </p:cNvSpPr>
          <p:nvPr>
            <p:ph type="title"/>
          </p:nvPr>
        </p:nvSpPr>
        <p:spPr/>
        <p:txBody>
          <a:bodyPr/>
          <a:lstStyle/>
          <a:p>
            <a:r>
              <a:rPr lang="en-US" dirty="0"/>
              <a:t>Key Strategies</a:t>
            </a:r>
          </a:p>
        </p:txBody>
      </p:sp>
      <p:sp>
        <p:nvSpPr>
          <p:cNvPr id="3" name="Content Placeholder 2">
            <a:extLst>
              <a:ext uri="{FF2B5EF4-FFF2-40B4-BE49-F238E27FC236}">
                <a16:creationId xmlns:a16="http://schemas.microsoft.com/office/drawing/2014/main" id="{164727FA-9AC8-41DE-BF64-4E8FA45E4BDB}"/>
              </a:ext>
            </a:extLst>
          </p:cNvPr>
          <p:cNvSpPr>
            <a:spLocks noGrp="1"/>
          </p:cNvSpPr>
          <p:nvPr>
            <p:ph idx="1"/>
          </p:nvPr>
        </p:nvSpPr>
        <p:spPr>
          <a:xfrm>
            <a:off x="254881" y="1674350"/>
            <a:ext cx="11682238" cy="3908870"/>
          </a:xfrm>
        </p:spPr>
        <p:txBody>
          <a:bodyPr>
            <a:normAutofit fontScale="92500" lnSpcReduction="10000"/>
          </a:bodyPr>
          <a:lstStyle/>
          <a:p>
            <a:r>
              <a:rPr lang="en-US" dirty="0">
                <a:solidFill>
                  <a:srgbClr val="00334C"/>
                </a:solidFill>
              </a:rPr>
              <a:t>Look ahead to future environmental challenges and be ready to focus resources on developing innovative approaches to address those challenges</a:t>
            </a:r>
          </a:p>
          <a:p>
            <a:r>
              <a:rPr lang="en-US" dirty="0"/>
              <a:t>Develop quality products that meet customer needs</a:t>
            </a:r>
          </a:p>
          <a:p>
            <a:r>
              <a:rPr lang="en-US" dirty="0">
                <a:solidFill>
                  <a:srgbClr val="00334C"/>
                </a:solidFill>
              </a:rPr>
              <a:t>Conduct outreach to understand environmental priorities, demonstrate our values, and increase our visibility to funding sponsors</a:t>
            </a:r>
          </a:p>
          <a:p>
            <a:r>
              <a:rPr lang="en-US" dirty="0">
                <a:solidFill>
                  <a:srgbClr val="00334C"/>
                </a:solidFill>
              </a:rPr>
              <a:t>Emphasize collaboration and cooperation in our work as a way to foster consensus</a:t>
            </a:r>
          </a:p>
          <a:p>
            <a:r>
              <a:rPr lang="en-US" dirty="0"/>
              <a:t>Strive for consistency in facts and findings amongst all products to ensure their credibility and relevance and to maximize their usability to customers</a:t>
            </a:r>
          </a:p>
        </p:txBody>
      </p:sp>
      <p:sp>
        <p:nvSpPr>
          <p:cNvPr id="4" name="Slide Number Placeholder 3">
            <a:extLst>
              <a:ext uri="{FF2B5EF4-FFF2-40B4-BE49-F238E27FC236}">
                <a16:creationId xmlns:a16="http://schemas.microsoft.com/office/drawing/2014/main" id="{78270A2F-7DAD-4C76-A23B-4BA7410D8C4E}"/>
              </a:ext>
            </a:extLst>
          </p:cNvPr>
          <p:cNvSpPr>
            <a:spLocks noGrp="1"/>
          </p:cNvSpPr>
          <p:nvPr>
            <p:ph type="sldNum" sz="quarter" idx="12"/>
          </p:nvPr>
        </p:nvSpPr>
        <p:spPr/>
        <p:txBody>
          <a:bodyPr/>
          <a:lstStyle/>
          <a:p>
            <a:fld id="{FF3F51B9-B4A8-47D8-818E-EF9CB482397C}" type="slidenum">
              <a:rPr lang="en-US" smtClean="0"/>
              <a:pPr/>
              <a:t>6</a:t>
            </a:fld>
            <a:endParaRPr lang="en-US" dirty="0"/>
          </a:p>
        </p:txBody>
      </p:sp>
    </p:spTree>
    <p:extLst>
      <p:ext uri="{BB962C8B-B14F-4D97-AF65-F5344CB8AC3E}">
        <p14:creationId xmlns:p14="http://schemas.microsoft.com/office/powerpoint/2010/main" val="426137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2A44-7EAA-4C3E-8F90-AE140F089E80}"/>
              </a:ext>
            </a:extLst>
          </p:cNvPr>
          <p:cNvSpPr>
            <a:spLocks noGrp="1"/>
          </p:cNvSpPr>
          <p:nvPr>
            <p:ph type="title"/>
          </p:nvPr>
        </p:nvSpPr>
        <p:spPr/>
        <p:txBody>
          <a:bodyPr/>
          <a:lstStyle/>
          <a:p>
            <a:r>
              <a:rPr lang="en-US" dirty="0"/>
              <a:t>ITRC’s Role</a:t>
            </a:r>
          </a:p>
        </p:txBody>
      </p:sp>
      <p:sp>
        <p:nvSpPr>
          <p:cNvPr id="4" name="Slide Number Placeholder 3">
            <a:extLst>
              <a:ext uri="{FF2B5EF4-FFF2-40B4-BE49-F238E27FC236}">
                <a16:creationId xmlns:a16="http://schemas.microsoft.com/office/drawing/2014/main" id="{08034F56-8930-4CC4-8249-B161AE8846E9}"/>
              </a:ext>
            </a:extLst>
          </p:cNvPr>
          <p:cNvSpPr>
            <a:spLocks noGrp="1"/>
          </p:cNvSpPr>
          <p:nvPr>
            <p:ph type="sldNum" sz="quarter" idx="12"/>
          </p:nvPr>
        </p:nvSpPr>
        <p:spPr/>
        <p:txBody>
          <a:bodyPr/>
          <a:lstStyle/>
          <a:p>
            <a:fld id="{FF3F51B9-B4A8-47D8-818E-EF9CB482397C}" type="slidenum">
              <a:rPr lang="en-US" smtClean="0"/>
              <a:pPr/>
              <a:t>7</a:t>
            </a:fld>
            <a:endParaRPr lang="en-US" dirty="0"/>
          </a:p>
        </p:txBody>
      </p:sp>
      <p:sp>
        <p:nvSpPr>
          <p:cNvPr id="6" name="Content Placeholder 5">
            <a:extLst>
              <a:ext uri="{FF2B5EF4-FFF2-40B4-BE49-F238E27FC236}">
                <a16:creationId xmlns:a16="http://schemas.microsoft.com/office/drawing/2014/main" id="{615CD7EC-C2CC-463A-8867-A196AC1E8671}"/>
              </a:ext>
            </a:extLst>
          </p:cNvPr>
          <p:cNvSpPr>
            <a:spLocks noGrp="1"/>
          </p:cNvSpPr>
          <p:nvPr>
            <p:ph idx="1"/>
          </p:nvPr>
        </p:nvSpPr>
        <p:spPr>
          <a:xfrm>
            <a:off x="272474" y="1599047"/>
            <a:ext cx="11682238" cy="3416300"/>
          </a:xfrm>
        </p:spPr>
        <p:txBody>
          <a:bodyPr/>
          <a:lstStyle/>
          <a:p>
            <a:r>
              <a:rPr lang="en-US" dirty="0"/>
              <a:t>Facilitate faster acceptance of innovative technologies, better decision making, reduced permitting and review time, decrease in compliance costs, and harmonized state approaches</a:t>
            </a:r>
          </a:p>
          <a:p>
            <a:r>
              <a:rPr lang="en-US" dirty="0"/>
              <a:t>Combat a lack of knowledge and trust, differing procedures, pre-specified approaches, and institutional resistance</a:t>
            </a:r>
          </a:p>
        </p:txBody>
      </p:sp>
    </p:spTree>
    <p:extLst>
      <p:ext uri="{BB962C8B-B14F-4D97-AF65-F5344CB8AC3E}">
        <p14:creationId xmlns:p14="http://schemas.microsoft.com/office/powerpoint/2010/main" val="1930595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9A30-C284-47EF-9E64-F4BB9B3BD0B1}"/>
              </a:ext>
            </a:extLst>
          </p:cNvPr>
          <p:cNvSpPr>
            <a:spLocks noGrp="1"/>
          </p:cNvSpPr>
          <p:nvPr>
            <p:ph type="title"/>
          </p:nvPr>
        </p:nvSpPr>
        <p:spPr>
          <a:xfrm>
            <a:off x="272474" y="316621"/>
            <a:ext cx="12071926" cy="706964"/>
          </a:xfrm>
        </p:spPr>
        <p:txBody>
          <a:bodyPr/>
          <a:lstStyle/>
          <a:p>
            <a:r>
              <a:rPr lang="en-US" dirty="0"/>
              <a:t>ITRC Role in the Environmental Community</a:t>
            </a:r>
          </a:p>
        </p:txBody>
      </p:sp>
      <p:graphicFrame>
        <p:nvGraphicFramePr>
          <p:cNvPr id="5" name="Content Placeholder 4">
            <a:extLst>
              <a:ext uri="{FF2B5EF4-FFF2-40B4-BE49-F238E27FC236}">
                <a16:creationId xmlns:a16="http://schemas.microsoft.com/office/drawing/2014/main" id="{554F25A0-27A4-4BFB-BB97-0D30B662427F}"/>
              </a:ext>
            </a:extLst>
          </p:cNvPr>
          <p:cNvGraphicFramePr>
            <a:graphicFrameLocks noGrp="1"/>
          </p:cNvGraphicFramePr>
          <p:nvPr>
            <p:ph idx="1"/>
            <p:extLst>
              <p:ext uri="{D42A27DB-BD31-4B8C-83A1-F6EECF244321}">
                <p14:modId xmlns:p14="http://schemas.microsoft.com/office/powerpoint/2010/main" val="2335798770"/>
              </p:ext>
            </p:extLst>
          </p:nvPr>
        </p:nvGraphicFramePr>
        <p:xfrm>
          <a:off x="60037" y="1590110"/>
          <a:ext cx="12071926" cy="4116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D5CCC83-8C99-48C9-8F64-9120CDD08291}"/>
              </a:ext>
            </a:extLst>
          </p:cNvPr>
          <p:cNvSpPr>
            <a:spLocks noGrp="1"/>
          </p:cNvSpPr>
          <p:nvPr>
            <p:ph type="sldNum" sz="quarter" idx="12"/>
          </p:nvPr>
        </p:nvSpPr>
        <p:spPr/>
        <p:txBody>
          <a:bodyPr/>
          <a:lstStyle/>
          <a:p>
            <a:fld id="{FF3F51B9-B4A8-47D8-818E-EF9CB482397C}" type="slidenum">
              <a:rPr lang="en-US" smtClean="0"/>
              <a:pPr/>
              <a:t>8</a:t>
            </a:fld>
            <a:endParaRPr lang="en-US" dirty="0"/>
          </a:p>
        </p:txBody>
      </p:sp>
    </p:spTree>
    <p:extLst>
      <p:ext uri="{BB962C8B-B14F-4D97-AF65-F5344CB8AC3E}">
        <p14:creationId xmlns:p14="http://schemas.microsoft.com/office/powerpoint/2010/main" val="285107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4F0B-1CAD-4DBA-8E2B-4202035D85D9}"/>
              </a:ext>
            </a:extLst>
          </p:cNvPr>
          <p:cNvSpPr>
            <a:spLocks noGrp="1"/>
          </p:cNvSpPr>
          <p:nvPr>
            <p:ph type="title"/>
          </p:nvPr>
        </p:nvSpPr>
        <p:spPr/>
        <p:txBody>
          <a:bodyPr/>
          <a:lstStyle/>
          <a:p>
            <a:r>
              <a:rPr lang="en-US" dirty="0"/>
              <a:t>How We Achieve Our Mission</a:t>
            </a:r>
          </a:p>
        </p:txBody>
      </p:sp>
      <p:sp>
        <p:nvSpPr>
          <p:cNvPr id="4" name="Slide Number Placeholder 3">
            <a:extLst>
              <a:ext uri="{FF2B5EF4-FFF2-40B4-BE49-F238E27FC236}">
                <a16:creationId xmlns:a16="http://schemas.microsoft.com/office/drawing/2014/main" id="{353D4F31-457F-4B39-8316-CAE7FB475DC5}"/>
              </a:ext>
            </a:extLst>
          </p:cNvPr>
          <p:cNvSpPr>
            <a:spLocks noGrp="1"/>
          </p:cNvSpPr>
          <p:nvPr>
            <p:ph type="sldNum" sz="quarter" idx="12"/>
          </p:nvPr>
        </p:nvSpPr>
        <p:spPr/>
        <p:txBody>
          <a:bodyPr/>
          <a:lstStyle/>
          <a:p>
            <a:fld id="{FF3F51B9-B4A8-47D8-818E-EF9CB482397C}" type="slidenum">
              <a:rPr lang="en-US" smtClean="0"/>
              <a:pPr/>
              <a:t>9</a:t>
            </a:fld>
            <a:endParaRPr lang="en-US" dirty="0"/>
          </a:p>
        </p:txBody>
      </p:sp>
      <p:graphicFrame>
        <p:nvGraphicFramePr>
          <p:cNvPr id="5" name="Diagram 4">
            <a:extLst>
              <a:ext uri="{FF2B5EF4-FFF2-40B4-BE49-F238E27FC236}">
                <a16:creationId xmlns:a16="http://schemas.microsoft.com/office/drawing/2014/main" id="{A1E24BA9-A54B-46E5-8636-9B83FFD5D0B4}"/>
              </a:ext>
            </a:extLst>
          </p:cNvPr>
          <p:cNvGraphicFramePr/>
          <p:nvPr>
            <p:extLst>
              <p:ext uri="{D42A27DB-BD31-4B8C-83A1-F6EECF244321}">
                <p14:modId xmlns:p14="http://schemas.microsoft.com/office/powerpoint/2010/main" val="1162882150"/>
              </p:ext>
            </p:extLst>
          </p:nvPr>
        </p:nvGraphicFramePr>
        <p:xfrm>
          <a:off x="312419" y="1271638"/>
          <a:ext cx="11567160" cy="2764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4A786B0C-58F0-4EC2-ADBD-B295897D7E9B}"/>
              </a:ext>
            </a:extLst>
          </p:cNvPr>
          <p:cNvPicPr>
            <a:picLocks noChangeAspect="1"/>
          </p:cNvPicPr>
          <p:nvPr/>
        </p:nvPicPr>
        <p:blipFill rotWithShape="1">
          <a:blip r:embed="rId8">
            <a:extLst>
              <a:ext uri="{28A0092B-C50C-407E-A947-70E740481C1C}">
                <a14:useLocalDpi xmlns:a14="http://schemas.microsoft.com/office/drawing/2010/main" val="0"/>
              </a:ext>
            </a:extLst>
          </a:blip>
          <a:srcRect t="12313" r="-527"/>
          <a:stretch/>
        </p:blipFill>
        <p:spPr>
          <a:xfrm>
            <a:off x="4550739" y="4035811"/>
            <a:ext cx="3090519" cy="1798604"/>
          </a:xfrm>
          <a:prstGeom prst="rect">
            <a:avLst/>
          </a:prstGeom>
          <a:ln w="38100">
            <a:solidFill>
              <a:srgbClr val="00334C"/>
            </a:solidFill>
          </a:ln>
        </p:spPr>
      </p:pic>
      <p:pic>
        <p:nvPicPr>
          <p:cNvPr id="7" name="Picture 6">
            <a:extLst>
              <a:ext uri="{FF2B5EF4-FFF2-40B4-BE49-F238E27FC236}">
                <a16:creationId xmlns:a16="http://schemas.microsoft.com/office/drawing/2014/main" id="{60DF76E6-03D3-4B8C-8991-64CEFBE65E3E}"/>
              </a:ext>
            </a:extLst>
          </p:cNvPr>
          <p:cNvPicPr>
            <a:picLocks noChangeAspect="1"/>
          </p:cNvPicPr>
          <p:nvPr/>
        </p:nvPicPr>
        <p:blipFill rotWithShape="1">
          <a:blip r:embed="rId9">
            <a:extLst>
              <a:ext uri="{28A0092B-C50C-407E-A947-70E740481C1C}">
                <a14:useLocalDpi xmlns:a14="http://schemas.microsoft.com/office/drawing/2010/main" val="0"/>
              </a:ext>
            </a:extLst>
          </a:blip>
          <a:srcRect l="4501" t="25107" r="398" b="1101"/>
          <a:stretch/>
        </p:blipFill>
        <p:spPr>
          <a:xfrm>
            <a:off x="8529719" y="4035811"/>
            <a:ext cx="3090519" cy="1798604"/>
          </a:xfrm>
          <a:prstGeom prst="rect">
            <a:avLst/>
          </a:prstGeom>
          <a:ln w="38100">
            <a:solidFill>
              <a:srgbClr val="00334C"/>
            </a:solidFill>
          </a:ln>
        </p:spPr>
      </p:pic>
      <p:pic>
        <p:nvPicPr>
          <p:cNvPr id="8" name="Picture 7">
            <a:extLst>
              <a:ext uri="{FF2B5EF4-FFF2-40B4-BE49-F238E27FC236}">
                <a16:creationId xmlns:a16="http://schemas.microsoft.com/office/drawing/2014/main" id="{D7A73EE9-E0DE-4A9A-AEF2-E17858984A8A}"/>
              </a:ext>
            </a:extLst>
          </p:cNvPr>
          <p:cNvPicPr>
            <a:picLocks noChangeAspect="1"/>
          </p:cNvPicPr>
          <p:nvPr/>
        </p:nvPicPr>
        <p:blipFill rotWithShape="1">
          <a:blip r:embed="rId10">
            <a:extLst>
              <a:ext uri="{28A0092B-C50C-407E-A947-70E740481C1C}">
                <a14:useLocalDpi xmlns:a14="http://schemas.microsoft.com/office/drawing/2010/main" val="0"/>
              </a:ext>
            </a:extLst>
          </a:blip>
          <a:srcRect l="4011" r="188" b="3937"/>
          <a:stretch/>
        </p:blipFill>
        <p:spPr>
          <a:xfrm>
            <a:off x="571762" y="4035812"/>
            <a:ext cx="3094286" cy="1798603"/>
          </a:xfrm>
          <a:prstGeom prst="rect">
            <a:avLst/>
          </a:prstGeom>
          <a:ln w="38100">
            <a:solidFill>
              <a:srgbClr val="00334C"/>
            </a:solidFill>
          </a:ln>
        </p:spPr>
      </p:pic>
    </p:spTree>
    <p:extLst>
      <p:ext uri="{BB962C8B-B14F-4D97-AF65-F5344CB8AC3E}">
        <p14:creationId xmlns:p14="http://schemas.microsoft.com/office/powerpoint/2010/main" val="4236709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31985</TotalTime>
  <Words>4203</Words>
  <Application>Microsoft Office PowerPoint</Application>
  <PresentationFormat>Widescreen</PresentationFormat>
  <Paragraphs>543</Paragraphs>
  <Slides>49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Century Gothic</vt:lpstr>
      <vt:lpstr>Tahoma</vt:lpstr>
      <vt:lpstr>Wingdings</vt:lpstr>
      <vt:lpstr>Wingdings 3</vt:lpstr>
      <vt:lpstr>Ion Boardroom</vt:lpstr>
      <vt:lpstr>Outreach Slides</vt:lpstr>
      <vt:lpstr>What is ITRC?</vt:lpstr>
      <vt:lpstr>ITRC Values</vt:lpstr>
      <vt:lpstr>Purpose and Mission</vt:lpstr>
      <vt:lpstr>Purpose, Mission, and Values</vt:lpstr>
      <vt:lpstr>Key Strategies</vt:lpstr>
      <vt:lpstr>ITRC’s Role</vt:lpstr>
      <vt:lpstr>ITRC Role in the Environmental Community</vt:lpstr>
      <vt:lpstr>How We Achieve Our Mission</vt:lpstr>
      <vt:lpstr>ITRC Focus Areas</vt:lpstr>
      <vt:lpstr>Our Impact</vt:lpstr>
      <vt:lpstr>Our Unique Network</vt:lpstr>
      <vt:lpstr>ITRC Project Development Process</vt:lpstr>
      <vt:lpstr>2019 Teams</vt:lpstr>
      <vt:lpstr>2019 Teams: 1,4-Dioxane</vt:lpstr>
      <vt:lpstr>2019 Teams: Harmful Cyanobacterial Blooms</vt:lpstr>
      <vt:lpstr>2019 Teams: Incremental Sampling Methodology</vt:lpstr>
      <vt:lpstr>2019 Teams: In Situ Optimization</vt:lpstr>
      <vt:lpstr>2019 Teams: Advanced Site Characterization Tools</vt:lpstr>
      <vt:lpstr>2019 Teams: PFAS</vt:lpstr>
      <vt:lpstr>ITRC Code of Conduct</vt:lpstr>
      <vt:lpstr>ITRC Trainer Conflict of Interest Disclosure Form</vt:lpstr>
      <vt:lpstr>Website and Social Media Statistics</vt:lpstr>
      <vt:lpstr>ITRC Accomplishments</vt:lpstr>
      <vt:lpstr>Benefits To States</vt:lpstr>
      <vt:lpstr>ITRC Long Term Benefits</vt:lpstr>
      <vt:lpstr>Reducing Barriers</vt:lpstr>
      <vt:lpstr>Our Unique Network</vt:lpstr>
      <vt:lpstr>2018 Industry Affiliates Program (IAP)</vt:lpstr>
      <vt:lpstr>Private Sector Participation</vt:lpstr>
      <vt:lpstr>IAP Testimonials</vt:lpstr>
      <vt:lpstr>2018 Products</vt:lpstr>
      <vt:lpstr>2019 Planned Products</vt:lpstr>
      <vt:lpstr>Training</vt:lpstr>
      <vt:lpstr>Training: 1997 to 2018</vt:lpstr>
      <vt:lpstr>Training: 1997 to 2018</vt:lpstr>
      <vt:lpstr>2019 ITRC Courses</vt:lpstr>
      <vt:lpstr>2019 ITRC Courses (Continued)</vt:lpstr>
      <vt:lpstr>2019 ITRC Courses (Continued)</vt:lpstr>
      <vt:lpstr>State Engagement Network</vt:lpstr>
      <vt:lpstr>23 Years of State Engagement</vt:lpstr>
      <vt:lpstr>Benefits To States</vt:lpstr>
      <vt:lpstr>Federal Government Participants</vt:lpstr>
      <vt:lpstr>Benefits to DOD and DOE</vt:lpstr>
      <vt:lpstr>Benefits to EPA</vt:lpstr>
      <vt:lpstr>Benefits to the Private Sector</vt:lpstr>
      <vt:lpstr>How Can YOU Benefit from ITRC?</vt:lpstr>
      <vt:lpstr>2019 Teams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tsingh</dc:creator>
  <cp:lastModifiedBy>tsingh</cp:lastModifiedBy>
  <cp:revision>85</cp:revision>
  <dcterms:created xsi:type="dcterms:W3CDTF">2019-01-23T19:06:06Z</dcterms:created>
  <dcterms:modified xsi:type="dcterms:W3CDTF">2019-05-14T14:24:48Z</dcterms:modified>
</cp:coreProperties>
</file>